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29"/>
  </p:notesMasterIdLst>
  <p:sldIdLst>
    <p:sldId id="256" r:id="rId2"/>
    <p:sldId id="257" r:id="rId3"/>
    <p:sldId id="258" r:id="rId4"/>
    <p:sldId id="259" r:id="rId5"/>
    <p:sldId id="261" r:id="rId6"/>
    <p:sldId id="262" r:id="rId7"/>
    <p:sldId id="264" r:id="rId8"/>
    <p:sldId id="265" r:id="rId9"/>
    <p:sldId id="266" r:id="rId10"/>
    <p:sldId id="271" r:id="rId11"/>
    <p:sldId id="275" r:id="rId12"/>
    <p:sldId id="274" r:id="rId13"/>
    <p:sldId id="263" r:id="rId14"/>
    <p:sldId id="269" r:id="rId15"/>
    <p:sldId id="267" r:id="rId16"/>
    <p:sldId id="277" r:id="rId17"/>
    <p:sldId id="278" r:id="rId18"/>
    <p:sldId id="268" r:id="rId19"/>
    <p:sldId id="279" r:id="rId20"/>
    <p:sldId id="280" r:id="rId21"/>
    <p:sldId id="281" r:id="rId22"/>
    <p:sldId id="296" r:id="rId23"/>
    <p:sldId id="282" r:id="rId24"/>
    <p:sldId id="288" r:id="rId25"/>
    <p:sldId id="286" r:id="rId26"/>
    <p:sldId id="287" r:id="rId27"/>
    <p:sldId id="289" r:id="rId28"/>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7" autoAdjust="0"/>
    <p:restoredTop sz="94660"/>
  </p:normalViewPr>
  <p:slideViewPr>
    <p:cSldViewPr>
      <p:cViewPr varScale="1">
        <p:scale>
          <a:sx n="93" d="100"/>
          <a:sy n="93" d="100"/>
        </p:scale>
        <p:origin x="720" y="96"/>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56" d="100"/>
          <a:sy n="56" d="100"/>
        </p:scale>
        <p:origin x="-2886" y="-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2592B55-AB4B-4128-8641-9BDA0238C777}" type="datetimeFigureOut">
              <a:rPr lang="tr-TR" smtClean="0"/>
              <a:t>9.04.2021</a:t>
            </a:fld>
            <a:endParaRPr lang="tr-TR"/>
          </a:p>
        </p:txBody>
      </p:sp>
      <p:sp>
        <p:nvSpPr>
          <p:cNvPr id="4" name="Slayt Görüntüsü Yer Tutucus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6" name="Alt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50AD78E-7490-444C-BA4C-D9279B2A1D30}" type="slidenum">
              <a:rPr lang="tr-TR" smtClean="0"/>
              <a:t>‹#›</a:t>
            </a:fld>
            <a:endParaRPr lang="tr-TR"/>
          </a:p>
        </p:txBody>
      </p:sp>
    </p:spTree>
    <p:extLst>
      <p:ext uri="{BB962C8B-B14F-4D97-AF65-F5344CB8AC3E}">
        <p14:creationId xmlns:p14="http://schemas.microsoft.com/office/powerpoint/2010/main" val="3961951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tr-TR"/>
              <a:t>Asıl başlık stili için tıklatın</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tıklatın</a:t>
            </a:r>
            <a:endParaRPr lang="en-US" dirty="0"/>
          </a:p>
        </p:txBody>
      </p:sp>
      <p:sp>
        <p:nvSpPr>
          <p:cNvPr id="4" name="Date Placeholder 3"/>
          <p:cNvSpPr>
            <a:spLocks noGrp="1"/>
          </p:cNvSpPr>
          <p:nvPr>
            <p:ph type="dt" sz="half" idx="10"/>
          </p:nvPr>
        </p:nvSpPr>
        <p:spPr/>
        <p:txBody>
          <a:bodyPr/>
          <a:lstStyle/>
          <a:p>
            <a:fld id="{3BF0FC8F-27F7-4714-BD2E-86FF5CFD078C}" type="datetimeFigureOut">
              <a:rPr lang="tr-TR" smtClean="0"/>
              <a:t>9.04.2021</a:t>
            </a:fld>
            <a:endParaRPr lang="tr-TR" dirty="0"/>
          </a:p>
        </p:txBody>
      </p:sp>
      <p:sp>
        <p:nvSpPr>
          <p:cNvPr id="5" name="Footer Placeholder 4"/>
          <p:cNvSpPr>
            <a:spLocks noGrp="1"/>
          </p:cNvSpPr>
          <p:nvPr>
            <p:ph type="ftr" sz="quarter" idx="11"/>
          </p:nvPr>
        </p:nvSpPr>
        <p:spPr/>
        <p:txBody>
          <a:bodyPr/>
          <a:lstStyle/>
          <a:p>
            <a:endParaRPr lang="tr-TR" dirty="0"/>
          </a:p>
        </p:txBody>
      </p:sp>
      <p:sp>
        <p:nvSpPr>
          <p:cNvPr id="6" name="Slide Number Placeholder 5"/>
          <p:cNvSpPr>
            <a:spLocks noGrp="1"/>
          </p:cNvSpPr>
          <p:nvPr>
            <p:ph type="sldNum" sz="quarter" idx="12"/>
          </p:nvPr>
        </p:nvSpPr>
        <p:spPr/>
        <p:txBody>
          <a:bodyPr/>
          <a:lstStyle/>
          <a:p>
            <a:fld id="{77C59871-6E1B-4EAA-A6A7-E588DDDF217F}" type="slidenum">
              <a:rPr lang="tr-TR" smtClean="0"/>
              <a:t>‹#›</a:t>
            </a:fld>
            <a:endParaRPr lang="tr-TR" dirty="0"/>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a:p>
        </p:txBody>
      </p:sp>
      <p:sp>
        <p:nvSpPr>
          <p:cNvPr id="3" name="Vertical Text Placeholder 2"/>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Date Placeholder 3"/>
          <p:cNvSpPr>
            <a:spLocks noGrp="1"/>
          </p:cNvSpPr>
          <p:nvPr>
            <p:ph type="dt" sz="half" idx="10"/>
          </p:nvPr>
        </p:nvSpPr>
        <p:spPr/>
        <p:txBody>
          <a:bodyPr/>
          <a:lstStyle/>
          <a:p>
            <a:fld id="{3BF0FC8F-27F7-4714-BD2E-86FF5CFD078C}" type="datetimeFigureOut">
              <a:rPr lang="tr-TR" smtClean="0"/>
              <a:t>9.04.2021</a:t>
            </a:fld>
            <a:endParaRPr lang="tr-TR" dirty="0"/>
          </a:p>
        </p:txBody>
      </p:sp>
      <p:sp>
        <p:nvSpPr>
          <p:cNvPr id="5" name="Footer Placeholder 4"/>
          <p:cNvSpPr>
            <a:spLocks noGrp="1"/>
          </p:cNvSpPr>
          <p:nvPr>
            <p:ph type="ftr" sz="quarter" idx="11"/>
          </p:nvPr>
        </p:nvSpPr>
        <p:spPr/>
        <p:txBody>
          <a:bodyPr/>
          <a:lstStyle/>
          <a:p>
            <a:endParaRPr lang="tr-TR" dirty="0"/>
          </a:p>
        </p:txBody>
      </p:sp>
      <p:sp>
        <p:nvSpPr>
          <p:cNvPr id="6" name="Slide Number Placeholder 5"/>
          <p:cNvSpPr>
            <a:spLocks noGrp="1"/>
          </p:cNvSpPr>
          <p:nvPr>
            <p:ph type="sldNum" sz="quarter" idx="12"/>
          </p:nvPr>
        </p:nvSpPr>
        <p:spPr/>
        <p:txBody>
          <a:bodyPr/>
          <a:lstStyle/>
          <a:p>
            <a:fld id="{77C59871-6E1B-4EAA-A6A7-E588DDDF217F}" type="slidenum">
              <a:rPr lang="tr-TR" smtClean="0"/>
              <a:t>‹#›</a:t>
            </a:fld>
            <a:endParaRPr lang="tr-T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tr-TR"/>
              <a:t>Asıl başlık stili için tıklatın</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3BF0FC8F-27F7-4714-BD2E-86FF5CFD078C}" type="datetimeFigureOut">
              <a:rPr lang="tr-TR" smtClean="0"/>
              <a:t>9.04.2021</a:t>
            </a:fld>
            <a:endParaRPr lang="tr-TR" dirty="0"/>
          </a:p>
        </p:txBody>
      </p:sp>
      <p:sp>
        <p:nvSpPr>
          <p:cNvPr id="5" name="Footer Placeholder 4"/>
          <p:cNvSpPr>
            <a:spLocks noGrp="1"/>
          </p:cNvSpPr>
          <p:nvPr>
            <p:ph type="ftr" sz="quarter" idx="11"/>
          </p:nvPr>
        </p:nvSpPr>
        <p:spPr/>
        <p:txBody>
          <a:bodyPr/>
          <a:lstStyle/>
          <a:p>
            <a:endParaRPr lang="tr-TR" dirty="0"/>
          </a:p>
        </p:txBody>
      </p:sp>
      <p:sp>
        <p:nvSpPr>
          <p:cNvPr id="6" name="Slide Number Placeholder 5"/>
          <p:cNvSpPr>
            <a:spLocks noGrp="1"/>
          </p:cNvSpPr>
          <p:nvPr>
            <p:ph type="sldNum" sz="quarter" idx="12"/>
          </p:nvPr>
        </p:nvSpPr>
        <p:spPr/>
        <p:txBody>
          <a:bodyPr/>
          <a:lstStyle/>
          <a:p>
            <a:fld id="{77C59871-6E1B-4EAA-A6A7-E588DDDF217F}" type="slidenum">
              <a:rPr lang="tr-TR" smtClean="0"/>
              <a:t>‹#›</a:t>
            </a:fld>
            <a:endParaRPr lang="tr-T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a:p>
        </p:txBody>
      </p:sp>
      <p:sp>
        <p:nvSpPr>
          <p:cNvPr id="3" name="Content Placeholder 2"/>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Date Placeholder 3"/>
          <p:cNvSpPr>
            <a:spLocks noGrp="1"/>
          </p:cNvSpPr>
          <p:nvPr>
            <p:ph type="dt" sz="half" idx="10"/>
          </p:nvPr>
        </p:nvSpPr>
        <p:spPr/>
        <p:txBody>
          <a:bodyPr/>
          <a:lstStyle/>
          <a:p>
            <a:fld id="{3BF0FC8F-27F7-4714-BD2E-86FF5CFD078C}" type="datetimeFigureOut">
              <a:rPr lang="tr-TR" smtClean="0"/>
              <a:t>9.04.2021</a:t>
            </a:fld>
            <a:endParaRPr lang="tr-TR" dirty="0"/>
          </a:p>
        </p:txBody>
      </p:sp>
      <p:sp>
        <p:nvSpPr>
          <p:cNvPr id="5" name="Footer Placeholder 4"/>
          <p:cNvSpPr>
            <a:spLocks noGrp="1"/>
          </p:cNvSpPr>
          <p:nvPr>
            <p:ph type="ftr" sz="quarter" idx="11"/>
          </p:nvPr>
        </p:nvSpPr>
        <p:spPr/>
        <p:txBody>
          <a:bodyPr/>
          <a:lstStyle/>
          <a:p>
            <a:endParaRPr lang="tr-TR" dirty="0"/>
          </a:p>
        </p:txBody>
      </p:sp>
      <p:sp>
        <p:nvSpPr>
          <p:cNvPr id="6" name="Slide Number Placeholder 5"/>
          <p:cNvSpPr>
            <a:spLocks noGrp="1"/>
          </p:cNvSpPr>
          <p:nvPr>
            <p:ph type="sldNum" sz="quarter" idx="12"/>
          </p:nvPr>
        </p:nvSpPr>
        <p:spPr/>
        <p:txBody>
          <a:bodyPr/>
          <a:lstStyle/>
          <a:p>
            <a:fld id="{77C59871-6E1B-4EAA-A6A7-E588DDDF217F}" type="slidenum">
              <a:rPr lang="tr-TR" smtClean="0"/>
              <a:t>‹#›</a:t>
            </a:fld>
            <a:endParaRPr lang="tr-T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tr-TR"/>
              <a:t>Asıl başlık stili için tıklatın</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tıklatın</a:t>
            </a:r>
          </a:p>
        </p:txBody>
      </p:sp>
      <p:sp>
        <p:nvSpPr>
          <p:cNvPr id="4" name="Date Placeholder 3"/>
          <p:cNvSpPr>
            <a:spLocks noGrp="1"/>
          </p:cNvSpPr>
          <p:nvPr>
            <p:ph type="dt" sz="half" idx="10"/>
          </p:nvPr>
        </p:nvSpPr>
        <p:spPr/>
        <p:txBody>
          <a:bodyPr/>
          <a:lstStyle/>
          <a:p>
            <a:fld id="{3BF0FC8F-27F7-4714-BD2E-86FF5CFD078C}" type="datetimeFigureOut">
              <a:rPr lang="tr-TR" smtClean="0"/>
              <a:t>9.04.2021</a:t>
            </a:fld>
            <a:endParaRPr lang="tr-TR" dirty="0"/>
          </a:p>
        </p:txBody>
      </p:sp>
      <p:sp>
        <p:nvSpPr>
          <p:cNvPr id="5" name="Footer Placeholder 4"/>
          <p:cNvSpPr>
            <a:spLocks noGrp="1"/>
          </p:cNvSpPr>
          <p:nvPr>
            <p:ph type="ftr" sz="quarter" idx="11"/>
          </p:nvPr>
        </p:nvSpPr>
        <p:spPr/>
        <p:txBody>
          <a:bodyPr/>
          <a:lstStyle/>
          <a:p>
            <a:endParaRPr lang="tr-TR" dirty="0"/>
          </a:p>
        </p:txBody>
      </p:sp>
      <p:sp>
        <p:nvSpPr>
          <p:cNvPr id="6" name="Slide Number Placeholder 5"/>
          <p:cNvSpPr>
            <a:spLocks noGrp="1"/>
          </p:cNvSpPr>
          <p:nvPr>
            <p:ph type="sldNum" sz="quarter" idx="12"/>
          </p:nvPr>
        </p:nvSpPr>
        <p:spPr/>
        <p:txBody>
          <a:bodyPr/>
          <a:lstStyle/>
          <a:p>
            <a:fld id="{77C59871-6E1B-4EAA-A6A7-E588DDDF217F}" type="slidenum">
              <a:rPr lang="tr-TR" smtClean="0"/>
              <a:t>‹#›</a:t>
            </a:fld>
            <a:endParaRPr lang="tr-TR" dirty="0"/>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fld id="{3BF0FC8F-27F7-4714-BD2E-86FF5CFD078C}" type="datetimeFigureOut">
              <a:rPr lang="tr-TR" smtClean="0"/>
              <a:t>9.04.2021</a:t>
            </a:fld>
            <a:endParaRPr lang="tr-TR" dirty="0"/>
          </a:p>
        </p:txBody>
      </p:sp>
      <p:sp>
        <p:nvSpPr>
          <p:cNvPr id="6" name="Footer Placeholder 5"/>
          <p:cNvSpPr>
            <a:spLocks noGrp="1"/>
          </p:cNvSpPr>
          <p:nvPr>
            <p:ph type="ftr" sz="quarter" idx="11"/>
          </p:nvPr>
        </p:nvSpPr>
        <p:spPr/>
        <p:txBody>
          <a:bodyPr/>
          <a:lstStyle/>
          <a:p>
            <a:endParaRPr lang="tr-TR" dirty="0"/>
          </a:p>
        </p:txBody>
      </p:sp>
      <p:sp>
        <p:nvSpPr>
          <p:cNvPr id="7" name="Slide Number Placeholder 6"/>
          <p:cNvSpPr>
            <a:spLocks noGrp="1"/>
          </p:cNvSpPr>
          <p:nvPr>
            <p:ph type="sldNum" sz="quarter" idx="12"/>
          </p:nvPr>
        </p:nvSpPr>
        <p:spPr/>
        <p:txBody>
          <a:bodyPr/>
          <a:lstStyle/>
          <a:p>
            <a:fld id="{77C59871-6E1B-4EAA-A6A7-E588DDDF217F}" type="slidenum">
              <a:rPr lang="tr-TR" smtClean="0"/>
              <a:t>‹#›</a:t>
            </a:fld>
            <a:endParaRPr lang="tr-T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a:t>Asıl başlık stili için tıklatın</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3BF0FC8F-27F7-4714-BD2E-86FF5CFD078C}" type="datetimeFigureOut">
              <a:rPr lang="tr-TR" smtClean="0"/>
              <a:t>9.04.2021</a:t>
            </a:fld>
            <a:endParaRPr lang="tr-TR" dirty="0"/>
          </a:p>
        </p:txBody>
      </p:sp>
      <p:sp>
        <p:nvSpPr>
          <p:cNvPr id="8" name="Footer Placeholder 7"/>
          <p:cNvSpPr>
            <a:spLocks noGrp="1"/>
          </p:cNvSpPr>
          <p:nvPr>
            <p:ph type="ftr" sz="quarter" idx="11"/>
          </p:nvPr>
        </p:nvSpPr>
        <p:spPr/>
        <p:txBody>
          <a:bodyPr/>
          <a:lstStyle/>
          <a:p>
            <a:endParaRPr lang="tr-TR" dirty="0"/>
          </a:p>
        </p:txBody>
      </p:sp>
      <p:sp>
        <p:nvSpPr>
          <p:cNvPr id="9" name="Slide Number Placeholder 8"/>
          <p:cNvSpPr>
            <a:spLocks noGrp="1"/>
          </p:cNvSpPr>
          <p:nvPr>
            <p:ph type="sldNum" sz="quarter" idx="12"/>
          </p:nvPr>
        </p:nvSpPr>
        <p:spPr/>
        <p:txBody>
          <a:bodyPr/>
          <a:lstStyle/>
          <a:p>
            <a:fld id="{77C59871-6E1B-4EAA-A6A7-E588DDDF217F}" type="slidenum">
              <a:rPr lang="tr-TR" smtClean="0"/>
              <a:t>‹#›</a:t>
            </a:fld>
            <a:endParaRPr lang="tr-TR" dirty="0"/>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a:p>
        </p:txBody>
      </p:sp>
      <p:sp>
        <p:nvSpPr>
          <p:cNvPr id="3" name="Date Placeholder 2"/>
          <p:cNvSpPr>
            <a:spLocks noGrp="1"/>
          </p:cNvSpPr>
          <p:nvPr>
            <p:ph type="dt" sz="half" idx="10"/>
          </p:nvPr>
        </p:nvSpPr>
        <p:spPr/>
        <p:txBody>
          <a:bodyPr/>
          <a:lstStyle/>
          <a:p>
            <a:fld id="{3BF0FC8F-27F7-4714-BD2E-86FF5CFD078C}" type="datetimeFigureOut">
              <a:rPr lang="tr-TR" smtClean="0"/>
              <a:t>9.04.2021</a:t>
            </a:fld>
            <a:endParaRPr lang="tr-TR" dirty="0"/>
          </a:p>
        </p:txBody>
      </p:sp>
      <p:sp>
        <p:nvSpPr>
          <p:cNvPr id="4" name="Footer Placeholder 3"/>
          <p:cNvSpPr>
            <a:spLocks noGrp="1"/>
          </p:cNvSpPr>
          <p:nvPr>
            <p:ph type="ftr" sz="quarter" idx="11"/>
          </p:nvPr>
        </p:nvSpPr>
        <p:spPr/>
        <p:txBody>
          <a:bodyPr/>
          <a:lstStyle/>
          <a:p>
            <a:endParaRPr lang="tr-TR" dirty="0"/>
          </a:p>
        </p:txBody>
      </p:sp>
      <p:sp>
        <p:nvSpPr>
          <p:cNvPr id="5" name="Slide Number Placeholder 4"/>
          <p:cNvSpPr>
            <a:spLocks noGrp="1"/>
          </p:cNvSpPr>
          <p:nvPr>
            <p:ph type="sldNum" sz="quarter" idx="12"/>
          </p:nvPr>
        </p:nvSpPr>
        <p:spPr/>
        <p:txBody>
          <a:bodyPr/>
          <a:lstStyle/>
          <a:p>
            <a:fld id="{77C59871-6E1B-4EAA-A6A7-E588DDDF217F}" type="slidenum">
              <a:rPr lang="tr-TR" smtClean="0"/>
              <a:t>‹#›</a:t>
            </a:fld>
            <a:endParaRPr lang="tr-T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F0FC8F-27F7-4714-BD2E-86FF5CFD078C}" type="datetimeFigureOut">
              <a:rPr lang="tr-TR" smtClean="0"/>
              <a:t>9.04.2021</a:t>
            </a:fld>
            <a:endParaRPr lang="tr-TR" dirty="0"/>
          </a:p>
        </p:txBody>
      </p:sp>
      <p:sp>
        <p:nvSpPr>
          <p:cNvPr id="3" name="Footer Placeholder 2"/>
          <p:cNvSpPr>
            <a:spLocks noGrp="1"/>
          </p:cNvSpPr>
          <p:nvPr>
            <p:ph type="ftr" sz="quarter" idx="11"/>
          </p:nvPr>
        </p:nvSpPr>
        <p:spPr/>
        <p:txBody>
          <a:bodyPr/>
          <a:lstStyle/>
          <a:p>
            <a:endParaRPr lang="tr-TR" dirty="0"/>
          </a:p>
        </p:txBody>
      </p:sp>
      <p:sp>
        <p:nvSpPr>
          <p:cNvPr id="4" name="Slide Number Placeholder 3"/>
          <p:cNvSpPr>
            <a:spLocks noGrp="1"/>
          </p:cNvSpPr>
          <p:nvPr>
            <p:ph type="sldNum" sz="quarter" idx="12"/>
          </p:nvPr>
        </p:nvSpPr>
        <p:spPr/>
        <p:txBody>
          <a:bodyPr/>
          <a:lstStyle/>
          <a:p>
            <a:fld id="{77C59871-6E1B-4EAA-A6A7-E588DDDF217F}" type="slidenum">
              <a:rPr lang="tr-TR" smtClean="0"/>
              <a:t>‹#›</a:t>
            </a:fld>
            <a:endParaRPr lang="tr-T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tr-TR"/>
              <a:t>Asıl başlık stili için tıklatın</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Date Placeholder 4"/>
          <p:cNvSpPr>
            <a:spLocks noGrp="1"/>
          </p:cNvSpPr>
          <p:nvPr>
            <p:ph type="dt" sz="half" idx="10"/>
          </p:nvPr>
        </p:nvSpPr>
        <p:spPr/>
        <p:txBody>
          <a:bodyPr/>
          <a:lstStyle/>
          <a:p>
            <a:fld id="{3BF0FC8F-27F7-4714-BD2E-86FF5CFD078C}" type="datetimeFigureOut">
              <a:rPr lang="tr-TR" smtClean="0"/>
              <a:t>9.04.2021</a:t>
            </a:fld>
            <a:endParaRPr lang="tr-TR" dirty="0"/>
          </a:p>
        </p:txBody>
      </p:sp>
      <p:sp>
        <p:nvSpPr>
          <p:cNvPr id="6" name="Footer Placeholder 5"/>
          <p:cNvSpPr>
            <a:spLocks noGrp="1"/>
          </p:cNvSpPr>
          <p:nvPr>
            <p:ph type="ftr" sz="quarter" idx="11"/>
          </p:nvPr>
        </p:nvSpPr>
        <p:spPr/>
        <p:txBody>
          <a:bodyPr/>
          <a:lstStyle/>
          <a:p>
            <a:endParaRPr lang="tr-TR" dirty="0"/>
          </a:p>
        </p:txBody>
      </p:sp>
      <p:sp>
        <p:nvSpPr>
          <p:cNvPr id="7" name="Slide Number Placeholder 6"/>
          <p:cNvSpPr>
            <a:spLocks noGrp="1"/>
          </p:cNvSpPr>
          <p:nvPr>
            <p:ph type="sldNum" sz="quarter" idx="12"/>
          </p:nvPr>
        </p:nvSpPr>
        <p:spPr/>
        <p:txBody>
          <a:bodyPr/>
          <a:lstStyle/>
          <a:p>
            <a:fld id="{77C59871-6E1B-4EAA-A6A7-E588DDDF217F}" type="slidenum">
              <a:rPr lang="tr-TR" smtClean="0"/>
              <a:t>‹#›</a:t>
            </a:fld>
            <a:endParaRPr lang="tr-TR" dirty="0"/>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tr-TR"/>
              <a:t>Asıl başlık stili için tıklatın</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dirty="0"/>
              <a:t>Resim eklemek için simgeyi tıklatın</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Date Placeholder 4"/>
          <p:cNvSpPr>
            <a:spLocks noGrp="1"/>
          </p:cNvSpPr>
          <p:nvPr>
            <p:ph type="dt" sz="half" idx="10"/>
          </p:nvPr>
        </p:nvSpPr>
        <p:spPr/>
        <p:txBody>
          <a:bodyPr/>
          <a:lstStyle/>
          <a:p>
            <a:fld id="{3BF0FC8F-27F7-4714-BD2E-86FF5CFD078C}" type="datetimeFigureOut">
              <a:rPr lang="tr-TR" smtClean="0"/>
              <a:t>9.04.2021</a:t>
            </a:fld>
            <a:endParaRPr lang="tr-TR" dirty="0"/>
          </a:p>
        </p:txBody>
      </p:sp>
      <p:sp>
        <p:nvSpPr>
          <p:cNvPr id="6" name="Footer Placeholder 5"/>
          <p:cNvSpPr>
            <a:spLocks noGrp="1"/>
          </p:cNvSpPr>
          <p:nvPr>
            <p:ph type="ftr" sz="quarter" idx="11"/>
          </p:nvPr>
        </p:nvSpPr>
        <p:spPr/>
        <p:txBody>
          <a:bodyPr/>
          <a:lstStyle/>
          <a:p>
            <a:endParaRPr lang="tr-TR" dirty="0"/>
          </a:p>
        </p:txBody>
      </p:sp>
      <p:sp>
        <p:nvSpPr>
          <p:cNvPr id="7" name="Slide Number Placeholder 6"/>
          <p:cNvSpPr>
            <a:spLocks noGrp="1"/>
          </p:cNvSpPr>
          <p:nvPr>
            <p:ph type="sldNum" sz="quarter" idx="12"/>
          </p:nvPr>
        </p:nvSpPr>
        <p:spPr/>
        <p:txBody>
          <a:bodyPr/>
          <a:lstStyle/>
          <a:p>
            <a:fld id="{77C59871-6E1B-4EAA-A6A7-E588DDDF217F}" type="slidenum">
              <a:rPr lang="tr-TR" smtClean="0"/>
              <a:t>‹#›</a:t>
            </a:fld>
            <a:endParaRPr lang="tr-T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tr-TR"/>
              <a:t>Asıl başlık stili için tıklatın</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3BF0FC8F-27F7-4714-BD2E-86FF5CFD078C}" type="datetimeFigureOut">
              <a:rPr lang="tr-TR" smtClean="0"/>
              <a:t>9.04.2021</a:t>
            </a:fld>
            <a:endParaRPr lang="tr-TR" dirty="0"/>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endParaRPr lang="tr-TR" dirty="0"/>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77C59871-6E1B-4EAA-A6A7-E588DDDF217F}" type="slidenum">
              <a:rPr lang="tr-TR" smtClean="0"/>
              <a:t>‹#›</a:t>
            </a:fld>
            <a:endParaRPr lang="tr-TR" dirty="0"/>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hyperlink" Target="http://www.meslekiyaklasimenvanteri.com/" TargetMode="External"/><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hyperlink" Target="http://www.meslekiyaklasimenvanteri.com/"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756727" y="2532664"/>
            <a:ext cx="7706816" cy="1093961"/>
          </a:xfrm>
        </p:spPr>
        <p:txBody>
          <a:bodyPr>
            <a:normAutofit fontScale="90000"/>
          </a:bodyPr>
          <a:lstStyle/>
          <a:p>
            <a:pPr algn="ctr"/>
            <a:r>
              <a:rPr lang="tr-TR" sz="1800" dirty="0"/>
              <a:t/>
            </a:r>
            <a:br>
              <a:rPr lang="tr-TR" sz="1800" dirty="0"/>
            </a:br>
            <a:r>
              <a:rPr lang="tr-TR" sz="1800" dirty="0"/>
              <a:t/>
            </a:r>
            <a:br>
              <a:rPr lang="tr-TR" sz="1800" dirty="0"/>
            </a:br>
            <a:r>
              <a:rPr lang="tr-TR" sz="1800" dirty="0"/>
              <a:t/>
            </a:r>
            <a:br>
              <a:rPr lang="tr-TR" sz="1800" dirty="0"/>
            </a:br>
            <a:r>
              <a:rPr lang="tr-TR" sz="1800" dirty="0"/>
              <a:t/>
            </a:r>
            <a:br>
              <a:rPr lang="tr-TR" sz="1800" dirty="0"/>
            </a:br>
            <a:r>
              <a:rPr lang="tr-TR" sz="1800" dirty="0"/>
              <a:t/>
            </a:r>
            <a:br>
              <a:rPr lang="tr-TR" sz="1800" dirty="0"/>
            </a:br>
            <a:r>
              <a:rPr lang="tr-TR" sz="1800" dirty="0"/>
              <a:t/>
            </a:r>
            <a:br>
              <a:rPr lang="tr-TR" sz="1800" dirty="0"/>
            </a:br>
            <a:r>
              <a:rPr lang="tr-TR" sz="1800" dirty="0"/>
              <a:t/>
            </a:r>
            <a:br>
              <a:rPr lang="tr-TR" sz="1800" dirty="0"/>
            </a:br>
            <a:r>
              <a:rPr lang="tr-TR" sz="1800" dirty="0"/>
              <a:t/>
            </a:r>
            <a:br>
              <a:rPr lang="tr-TR" sz="1800" dirty="0"/>
            </a:br>
            <a:r>
              <a:rPr lang="tr-TR" sz="1800" b="1" dirty="0"/>
              <a:t>İSTANBUL  MİLLİ  EĞİTİM </a:t>
            </a:r>
            <a:r>
              <a:rPr lang="tr-TR" sz="1800" b="1" dirty="0" smtClean="0"/>
              <a:t> MÜDÜRLÜĞÜ </a:t>
            </a:r>
            <a:r>
              <a:rPr lang="tr-TR" sz="1800" b="1" dirty="0"/>
              <a:t/>
            </a:r>
            <a:br>
              <a:rPr lang="tr-TR" sz="1800" b="1" dirty="0"/>
            </a:br>
            <a:r>
              <a:rPr lang="tr-TR" sz="1800" b="1" dirty="0" smtClean="0"/>
              <a:t>ORTAOKUL GRUBU  MESLEKİ  </a:t>
            </a:r>
            <a:r>
              <a:rPr lang="tr-TR" sz="1800" b="1" dirty="0"/>
              <a:t>YAKLAŞIM  </a:t>
            </a:r>
            <a:r>
              <a:rPr lang="tr-TR" sz="1800" b="1" dirty="0" smtClean="0"/>
              <a:t>ENVANTERİ</a:t>
            </a:r>
            <a:r>
              <a:rPr lang="tr-TR" sz="1800" b="1" dirty="0"/>
              <a:t/>
            </a:r>
            <a:br>
              <a:rPr lang="tr-TR" sz="1800" b="1" dirty="0"/>
            </a:br>
            <a:endParaRPr lang="tr-TR" sz="1800" b="1"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15816" y="548680"/>
            <a:ext cx="3201712" cy="1804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410434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z="2900" dirty="0">
                <a:solidFill>
                  <a:srgbClr val="303030"/>
                </a:solidFill>
              </a:rPr>
              <a:t>Mesleki Yaklaşım Envanteri</a:t>
            </a:r>
            <a:br>
              <a:rPr lang="tr-TR" sz="2900" dirty="0">
                <a:solidFill>
                  <a:srgbClr val="303030"/>
                </a:solidFill>
              </a:rPr>
            </a:br>
            <a:r>
              <a:rPr lang="tr-TR" sz="2900" dirty="0">
                <a:solidFill>
                  <a:srgbClr val="AD0101">
                    <a:lumMod val="75000"/>
                  </a:srgbClr>
                </a:solidFill>
              </a:rPr>
              <a:t>John Holland’ın Kişilik Tipleri Kuramı</a:t>
            </a:r>
            <a:endParaRPr lang="tr-TR" dirty="0"/>
          </a:p>
        </p:txBody>
      </p:sp>
      <p:sp>
        <p:nvSpPr>
          <p:cNvPr id="3" name="İçerik Yer Tutucusu 2"/>
          <p:cNvSpPr>
            <a:spLocks noGrp="1"/>
          </p:cNvSpPr>
          <p:nvPr>
            <p:ph idx="1"/>
          </p:nvPr>
        </p:nvSpPr>
        <p:spPr/>
        <p:txBody>
          <a:bodyPr/>
          <a:lstStyle/>
          <a:p>
            <a:r>
              <a:rPr lang="tr-TR" dirty="0"/>
              <a:t>Holland’ın tipolojisine göre, bireylerin kişilik tipleri ile içerisinde bulundukları genel çevre altı farklı kategoride sınıflandırılmakta ve bireylerin başarısı, içerisinde bulundukları çevrenin kişilik tipleri ile uyumuna bağlı olmaktadır.</a:t>
            </a:r>
          </a:p>
        </p:txBody>
      </p:sp>
    </p:spTree>
    <p:extLst>
      <p:ext uri="{BB962C8B-B14F-4D97-AF65-F5344CB8AC3E}">
        <p14:creationId xmlns:p14="http://schemas.microsoft.com/office/powerpoint/2010/main" val="36883638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853" y="1124743"/>
            <a:ext cx="9145016" cy="57241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Başlık 1"/>
          <p:cNvSpPr>
            <a:spLocks noGrp="1"/>
          </p:cNvSpPr>
          <p:nvPr>
            <p:ph type="title"/>
          </p:nvPr>
        </p:nvSpPr>
        <p:spPr>
          <a:xfrm>
            <a:off x="2195736" y="533400"/>
            <a:ext cx="6491064" cy="447328"/>
          </a:xfrm>
        </p:spPr>
        <p:txBody>
          <a:bodyPr>
            <a:normAutofit fontScale="90000"/>
          </a:bodyPr>
          <a:lstStyle/>
          <a:p>
            <a:r>
              <a:rPr lang="tr-TR" dirty="0"/>
              <a:t>Holland’ın RIASEC Modeli</a:t>
            </a:r>
          </a:p>
        </p:txBody>
      </p:sp>
    </p:spTree>
    <p:extLst>
      <p:ext uri="{BB962C8B-B14F-4D97-AF65-F5344CB8AC3E}">
        <p14:creationId xmlns:p14="http://schemas.microsoft.com/office/powerpoint/2010/main" val="34015648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Sizin İçin En Uygun İşi Bulmanın Kolay Bir Yolu Olduğunu Biliyor Muydunuz?  | e-ko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5656" y="908720"/>
            <a:ext cx="6264696" cy="56883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24281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59632" y="-243408"/>
            <a:ext cx="6696744" cy="5400601"/>
          </a:xfrm>
          <a:prstGeom prst="rect">
            <a:avLst/>
          </a:prstGeom>
        </p:spPr>
      </p:pic>
      <p:sp>
        <p:nvSpPr>
          <p:cNvPr id="2" name="Başlık 1"/>
          <p:cNvSpPr>
            <a:spLocks noGrp="1"/>
          </p:cNvSpPr>
          <p:nvPr>
            <p:ph type="title"/>
          </p:nvPr>
        </p:nvSpPr>
        <p:spPr>
          <a:xfrm>
            <a:off x="2411760" y="4186102"/>
            <a:ext cx="5184576" cy="990600"/>
          </a:xfrm>
        </p:spPr>
        <p:txBody>
          <a:bodyPr/>
          <a:lstStyle/>
          <a:p>
            <a:r>
              <a:rPr lang="tr-TR" sz="2400" u="sng" spc="0" dirty="0">
                <a:solidFill>
                  <a:srgbClr val="0000FF"/>
                </a:solidFill>
                <a:latin typeface="Calibri"/>
                <a:ea typeface="Calibri"/>
                <a:cs typeface="Times New Roman"/>
                <a:hlinkClick r:id="rId3"/>
              </a:rPr>
              <a:t>www.meslekiyaklasimenvanteri.com</a:t>
            </a:r>
            <a:endParaRPr lang="tr-TR" dirty="0"/>
          </a:p>
        </p:txBody>
      </p:sp>
    </p:spTree>
    <p:extLst>
      <p:ext uri="{BB962C8B-B14F-4D97-AF65-F5344CB8AC3E}">
        <p14:creationId xmlns:p14="http://schemas.microsoft.com/office/powerpoint/2010/main" val="6947626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idx="4294967295"/>
          </p:nvPr>
        </p:nvSpPr>
        <p:spPr>
          <a:xfrm>
            <a:off x="2411760" y="548680"/>
            <a:ext cx="6732240" cy="720080"/>
          </a:xfrm>
        </p:spPr>
        <p:txBody>
          <a:bodyPr>
            <a:normAutofit fontScale="90000"/>
          </a:bodyPr>
          <a:lstStyle/>
          <a:p>
            <a:r>
              <a:rPr lang="tr-TR" sz="3600" dirty="0">
                <a:solidFill>
                  <a:srgbClr val="303030"/>
                </a:solidFill>
              </a:rPr>
              <a:t>Mesleki Yaklaşım </a:t>
            </a:r>
            <a:r>
              <a:rPr lang="tr-TR" sz="3600" dirty="0" smtClean="0">
                <a:solidFill>
                  <a:srgbClr val="303030"/>
                </a:solidFill>
              </a:rPr>
              <a:t>Envanteri</a:t>
            </a:r>
            <a:r>
              <a:rPr lang="tr-TR" sz="3600" dirty="0">
                <a:solidFill>
                  <a:srgbClr val="303030"/>
                </a:solidFill>
              </a:rPr>
              <a:t/>
            </a:r>
            <a:br>
              <a:rPr lang="tr-TR" sz="3600" dirty="0">
                <a:solidFill>
                  <a:srgbClr val="303030"/>
                </a:solidFill>
              </a:rPr>
            </a:br>
            <a:endParaRPr lang="tr-TR" dirty="0"/>
          </a:p>
        </p:txBody>
      </p:sp>
      <p:pic>
        <p:nvPicPr>
          <p:cNvPr id="3" name="Resim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520" y="1268760"/>
            <a:ext cx="4320481" cy="5472608"/>
          </a:xfrm>
          <a:prstGeom prst="rect">
            <a:avLst/>
          </a:prstGeom>
        </p:spPr>
      </p:pic>
      <p:pic>
        <p:nvPicPr>
          <p:cNvPr id="6" name="Resim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76056" y="1268760"/>
            <a:ext cx="3910860" cy="5589240"/>
          </a:xfrm>
          <a:prstGeom prst="rect">
            <a:avLst/>
          </a:prstGeom>
        </p:spPr>
      </p:pic>
    </p:spTree>
    <p:extLst>
      <p:ext uri="{BB962C8B-B14F-4D97-AF65-F5344CB8AC3E}">
        <p14:creationId xmlns:p14="http://schemas.microsoft.com/office/powerpoint/2010/main" val="21257309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0" y="404664"/>
            <a:ext cx="9144000" cy="1119336"/>
          </a:xfrm>
        </p:spPr>
        <p:txBody>
          <a:bodyPr>
            <a:normAutofit fontScale="90000"/>
          </a:bodyPr>
          <a:lstStyle/>
          <a:p>
            <a:r>
              <a:rPr lang="tr-TR" sz="3600" dirty="0">
                <a:solidFill>
                  <a:srgbClr val="303030"/>
                </a:solidFill>
              </a:rPr>
              <a:t>Mesleki Yaklaşım Envanterinin içeriği ve uygulanışı</a:t>
            </a:r>
            <a:r>
              <a:rPr lang="tr-TR" dirty="0">
                <a:solidFill>
                  <a:srgbClr val="303030"/>
                </a:solidFill>
              </a:rPr>
              <a:t/>
            </a:r>
            <a:br>
              <a:rPr lang="tr-TR" dirty="0">
                <a:solidFill>
                  <a:srgbClr val="303030"/>
                </a:solidFill>
              </a:rPr>
            </a:br>
            <a:endParaRPr lang="tr-TR" dirty="0"/>
          </a:p>
        </p:txBody>
      </p:sp>
      <p:sp>
        <p:nvSpPr>
          <p:cNvPr id="3" name="İçerik Yer Tutucusu 2"/>
          <p:cNvSpPr>
            <a:spLocks noGrp="1"/>
          </p:cNvSpPr>
          <p:nvPr>
            <p:ph idx="1"/>
          </p:nvPr>
        </p:nvSpPr>
        <p:spPr/>
        <p:txBody>
          <a:bodyPr/>
          <a:lstStyle/>
          <a:p>
            <a:r>
              <a:rPr lang="tr-TR" dirty="0"/>
              <a:t>Gerçekçi, sanatsal, araştırıcı, sosyal, girişimci ve geleneksel kişilik karakterlerini ölçen 90 durumsal algılama cümlesinden oluşuyor. Her bir ifade sizin ne kadar hoşunuza gidiyor ya da gitmiyor bunu belirliyor, eğer durum hakkında nötrseniz fark etmez ifadesini işaretliyorsunuz. </a:t>
            </a:r>
          </a:p>
        </p:txBody>
      </p:sp>
    </p:spTree>
    <p:extLst>
      <p:ext uri="{BB962C8B-B14F-4D97-AF65-F5344CB8AC3E}">
        <p14:creationId xmlns:p14="http://schemas.microsoft.com/office/powerpoint/2010/main" val="9671661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19695"/>
            <a:ext cx="9144000" cy="6018609"/>
          </a:xfrm>
          <a:prstGeom prst="rect">
            <a:avLst/>
          </a:prstGeom>
        </p:spPr>
      </p:pic>
    </p:spTree>
    <p:extLst>
      <p:ext uri="{BB962C8B-B14F-4D97-AF65-F5344CB8AC3E}">
        <p14:creationId xmlns:p14="http://schemas.microsoft.com/office/powerpoint/2010/main" val="41082206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Autofit/>
          </a:bodyPr>
          <a:lstStyle/>
          <a:p>
            <a:r>
              <a:rPr lang="tr-TR" sz="2800" dirty="0">
                <a:solidFill>
                  <a:srgbClr val="303030"/>
                </a:solidFill>
              </a:rPr>
              <a:t>Mesleki Yaklaşım Envanterinin raporlanışı</a:t>
            </a:r>
            <a:r>
              <a:rPr lang="tr-TR" sz="2000" dirty="0">
                <a:solidFill>
                  <a:srgbClr val="303030"/>
                </a:solidFill>
              </a:rPr>
              <a:t/>
            </a:r>
            <a:br>
              <a:rPr lang="tr-TR" sz="2000" dirty="0">
                <a:solidFill>
                  <a:srgbClr val="303030"/>
                </a:solidFill>
              </a:rPr>
            </a:br>
            <a:r>
              <a:rPr lang="tr-TR" sz="2000" dirty="0">
                <a:latin typeface="Calibri"/>
                <a:ea typeface="Calibri"/>
                <a:cs typeface="Times New Roman"/>
              </a:rPr>
              <a:t>Envanter sonucunuzu görmek için sonuncu sorunun altında yer alan </a:t>
            </a:r>
            <a:r>
              <a:rPr lang="tr-TR" sz="2000" b="1" dirty="0">
                <a:latin typeface="Calibri"/>
                <a:ea typeface="Calibri"/>
                <a:cs typeface="Times New Roman"/>
              </a:rPr>
              <a:t>envanteri hesapla</a:t>
            </a:r>
            <a:r>
              <a:rPr lang="tr-TR" sz="2000" dirty="0">
                <a:latin typeface="Calibri"/>
                <a:ea typeface="Calibri"/>
                <a:cs typeface="Times New Roman"/>
              </a:rPr>
              <a:t> yazısını tıklıyorsunuz</a:t>
            </a:r>
            <a:r>
              <a:rPr lang="tr-TR" sz="2800" dirty="0">
                <a:latin typeface="Calibri"/>
                <a:ea typeface="Calibri"/>
                <a:cs typeface="Times New Roman"/>
              </a:rPr>
              <a:t>. </a:t>
            </a:r>
            <a:endParaRPr lang="tr-TR" sz="2800" dirty="0"/>
          </a:p>
        </p:txBody>
      </p:sp>
      <p:pic>
        <p:nvPicPr>
          <p:cNvPr id="3" name="Resim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862" y="1772816"/>
            <a:ext cx="9144000" cy="4947047"/>
          </a:xfrm>
          <a:prstGeom prst="rect">
            <a:avLst/>
          </a:prstGeom>
        </p:spPr>
      </p:pic>
    </p:spTree>
    <p:extLst>
      <p:ext uri="{BB962C8B-B14F-4D97-AF65-F5344CB8AC3E}">
        <p14:creationId xmlns:p14="http://schemas.microsoft.com/office/powerpoint/2010/main" val="6233573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3100" dirty="0">
                <a:solidFill>
                  <a:srgbClr val="303030"/>
                </a:solidFill>
              </a:rPr>
              <a:t>Mesleki Yaklaşım Envanterinin raporlanışı</a:t>
            </a:r>
            <a:endParaRPr lang="tr-TR" dirty="0"/>
          </a:p>
        </p:txBody>
      </p:sp>
      <p:sp>
        <p:nvSpPr>
          <p:cNvPr id="3" name="İçerik Yer Tutucusu 2"/>
          <p:cNvSpPr>
            <a:spLocks noGrp="1"/>
          </p:cNvSpPr>
          <p:nvPr>
            <p:ph idx="1"/>
          </p:nvPr>
        </p:nvSpPr>
        <p:spPr/>
        <p:txBody>
          <a:bodyPr/>
          <a:lstStyle/>
          <a:p>
            <a:r>
              <a:rPr lang="tr-TR" b="1" dirty="0">
                <a:latin typeface="Calibri"/>
                <a:ea typeface="Calibri"/>
                <a:cs typeface="Times New Roman"/>
              </a:rPr>
              <a:t>Envanterin sonucunda;  </a:t>
            </a:r>
            <a:r>
              <a:rPr lang="tr-TR" dirty="0">
                <a:latin typeface="Calibri"/>
                <a:ea typeface="Calibri"/>
                <a:cs typeface="Times New Roman"/>
              </a:rPr>
              <a:t>sorula vermiş olduğunuz cevaplar doğrultusunda bahsettiğim kişilik tiplerinin her birinden kaç puan aldığınızı, belirgin özelliklerinizi, baskın talep ve beklentilerinizi, hoşlanacağınız meslek tiplerinin neler olduğunu ve baskın olan kişilik tiplerinizin üçlü kombinasyonuna göre günümüz yükseköğretim sisteminde karşılığı olan programların önerisini bir liste halinde görüntüleyebiliyorsunuz. </a:t>
            </a:r>
            <a:endParaRPr lang="tr-TR" dirty="0"/>
          </a:p>
        </p:txBody>
      </p:sp>
    </p:spTree>
    <p:extLst>
      <p:ext uri="{BB962C8B-B14F-4D97-AF65-F5344CB8AC3E}">
        <p14:creationId xmlns:p14="http://schemas.microsoft.com/office/powerpoint/2010/main" val="3916119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331640" y="188640"/>
            <a:ext cx="6768752" cy="936104"/>
          </a:xfrm>
        </p:spPr>
        <p:txBody>
          <a:bodyPr>
            <a:normAutofit fontScale="90000"/>
          </a:bodyPr>
          <a:lstStyle/>
          <a:p>
            <a:r>
              <a:rPr lang="tr-TR" sz="3100" dirty="0">
                <a:solidFill>
                  <a:srgbClr val="303030"/>
                </a:solidFill>
              </a:rPr>
              <a:t>Mesleki Yaklaşım Envanterinin raporlanışı</a:t>
            </a:r>
            <a:endParaRPr lang="tr-TR"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39552" y="1124744"/>
            <a:ext cx="7848872" cy="57332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803572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Sunum akışı </a:t>
            </a:r>
            <a:endParaRPr lang="tr-TR" dirty="0"/>
          </a:p>
        </p:txBody>
      </p:sp>
      <p:sp>
        <p:nvSpPr>
          <p:cNvPr id="3" name="İçerik Yer Tutucusu 2"/>
          <p:cNvSpPr>
            <a:spLocks noGrp="1"/>
          </p:cNvSpPr>
          <p:nvPr>
            <p:ph idx="1"/>
          </p:nvPr>
        </p:nvSpPr>
        <p:spPr/>
        <p:txBody>
          <a:bodyPr>
            <a:normAutofit lnSpcReduction="10000"/>
          </a:bodyPr>
          <a:lstStyle/>
          <a:p>
            <a:r>
              <a:rPr lang="tr-TR" dirty="0"/>
              <a:t>Meslek seçimi ve kariyer hedefinin önemi</a:t>
            </a:r>
          </a:p>
          <a:p>
            <a:r>
              <a:rPr lang="tr-TR" dirty="0"/>
              <a:t>Meslek seçiminde dikkate alınması gereken süper 3’lü (kişilik-yetenek-ilgi)</a:t>
            </a:r>
          </a:p>
          <a:p>
            <a:r>
              <a:rPr lang="tr-TR" dirty="0"/>
              <a:t>Mesleki Yaklaşım Envanteri (MYE)</a:t>
            </a:r>
          </a:p>
          <a:p>
            <a:r>
              <a:rPr lang="tr-TR" dirty="0"/>
              <a:t>MYE’nin kendine dayanak aldığı John Holland’ın Kişilik Tipleri Kuramı (RIASEC)</a:t>
            </a:r>
          </a:p>
          <a:p>
            <a:r>
              <a:rPr lang="tr-TR" dirty="0"/>
              <a:t>MYE’nin içeriği</a:t>
            </a:r>
          </a:p>
          <a:p>
            <a:r>
              <a:rPr lang="tr-TR" dirty="0"/>
              <a:t>MYE’nin uygulanışı</a:t>
            </a:r>
          </a:p>
          <a:p>
            <a:r>
              <a:rPr lang="tr-TR" dirty="0"/>
              <a:t>MYE’nin raporlanışı</a:t>
            </a:r>
          </a:p>
          <a:p>
            <a:r>
              <a:rPr lang="tr-TR" dirty="0"/>
              <a:t>MYE’ye erişim</a:t>
            </a:r>
          </a:p>
          <a:p>
            <a:r>
              <a:rPr lang="tr-TR" dirty="0"/>
              <a:t>MYE’nin önemi</a:t>
            </a:r>
          </a:p>
          <a:p>
            <a:pPr marL="0" indent="0">
              <a:buNone/>
            </a:pPr>
            <a:r>
              <a:rPr lang="tr-TR" dirty="0" smtClean="0"/>
              <a:t> </a:t>
            </a:r>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p:txBody>
      </p:sp>
    </p:spTree>
    <p:extLst>
      <p:ext uri="{BB962C8B-B14F-4D97-AF65-F5344CB8AC3E}">
        <p14:creationId xmlns:p14="http://schemas.microsoft.com/office/powerpoint/2010/main" val="13980022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691680" y="533400"/>
            <a:ext cx="6336704" cy="519336"/>
          </a:xfrm>
        </p:spPr>
        <p:txBody>
          <a:bodyPr>
            <a:normAutofit fontScale="90000"/>
          </a:bodyPr>
          <a:lstStyle/>
          <a:p>
            <a:r>
              <a:rPr lang="tr-TR" sz="3100" dirty="0">
                <a:solidFill>
                  <a:srgbClr val="303030"/>
                </a:solidFill>
              </a:rPr>
              <a:t>Mesleki Yaklaşım Envanterinin raporlanışı</a:t>
            </a:r>
            <a:endParaRPr lang="tr-TR" dirty="0"/>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11560" y="1052736"/>
            <a:ext cx="7848872" cy="56886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465419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475656" y="533400"/>
            <a:ext cx="7211144" cy="375320"/>
          </a:xfrm>
        </p:spPr>
        <p:txBody>
          <a:bodyPr>
            <a:normAutofit fontScale="90000"/>
          </a:bodyPr>
          <a:lstStyle/>
          <a:p>
            <a:r>
              <a:rPr lang="tr-TR" sz="3100" dirty="0">
                <a:solidFill>
                  <a:srgbClr val="303030"/>
                </a:solidFill>
              </a:rPr>
              <a:t>Mesleki Yaklaşım Envanterinin raporlanışı</a:t>
            </a:r>
            <a:endParaRPr lang="tr-TR" dirty="0"/>
          </a:p>
        </p:txBody>
      </p:sp>
      <p:pic>
        <p:nvPicPr>
          <p:cNvPr id="3076" name="Picture 4"/>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39552" y="1124744"/>
            <a:ext cx="7992888" cy="55446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837516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259632" y="116632"/>
            <a:ext cx="7653536" cy="990600"/>
          </a:xfrm>
        </p:spPr>
        <p:txBody>
          <a:bodyPr/>
          <a:lstStyle/>
          <a:p>
            <a:r>
              <a:rPr lang="tr-TR" sz="2800" dirty="0" smtClean="0">
                <a:solidFill>
                  <a:srgbClr val="303030"/>
                </a:solidFill>
              </a:rPr>
              <a:t>Mesleki </a:t>
            </a:r>
            <a:r>
              <a:rPr lang="tr-TR" sz="2800" dirty="0">
                <a:solidFill>
                  <a:srgbClr val="303030"/>
                </a:solidFill>
              </a:rPr>
              <a:t>Yaklaşım </a:t>
            </a:r>
            <a:r>
              <a:rPr lang="tr-TR" sz="2800" dirty="0" smtClean="0">
                <a:solidFill>
                  <a:srgbClr val="303030"/>
                </a:solidFill>
              </a:rPr>
              <a:t>Envanterinin raporlanışı</a:t>
            </a:r>
            <a:endParaRPr lang="tr-TR" dirty="0"/>
          </a:p>
        </p:txBody>
      </p:sp>
      <p:pic>
        <p:nvPicPr>
          <p:cNvPr id="3" name="Resim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9592" y="836712"/>
            <a:ext cx="7488832" cy="5904656"/>
          </a:xfrm>
          <a:prstGeom prst="rect">
            <a:avLst/>
          </a:prstGeom>
        </p:spPr>
      </p:pic>
    </p:spTree>
    <p:extLst>
      <p:ext uri="{BB962C8B-B14F-4D97-AF65-F5344CB8AC3E}">
        <p14:creationId xmlns:p14="http://schemas.microsoft.com/office/powerpoint/2010/main" val="33138829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043608" y="476672"/>
            <a:ext cx="8229600" cy="990600"/>
          </a:xfrm>
        </p:spPr>
        <p:txBody>
          <a:bodyPr/>
          <a:lstStyle/>
          <a:p>
            <a:r>
              <a:rPr lang="tr-TR" sz="3100" dirty="0">
                <a:solidFill>
                  <a:srgbClr val="303030"/>
                </a:solidFill>
              </a:rPr>
              <a:t>Mesleki Yaklaşım Envanterine erişim</a:t>
            </a:r>
            <a:endParaRPr lang="tr-TR" dirty="0"/>
          </a:p>
        </p:txBody>
      </p:sp>
      <p:sp>
        <p:nvSpPr>
          <p:cNvPr id="3" name="İçerik Yer Tutucusu 2"/>
          <p:cNvSpPr>
            <a:spLocks noGrp="1"/>
          </p:cNvSpPr>
          <p:nvPr>
            <p:ph idx="1"/>
          </p:nvPr>
        </p:nvSpPr>
        <p:spPr/>
        <p:txBody>
          <a:bodyPr/>
          <a:lstStyle/>
          <a:p>
            <a:pPr>
              <a:lnSpc>
                <a:spcPct val="115000"/>
              </a:lnSpc>
              <a:spcAft>
                <a:spcPts val="1000"/>
              </a:spcAft>
            </a:pPr>
            <a:r>
              <a:rPr lang="tr-TR" dirty="0">
                <a:latin typeface="Calibri"/>
                <a:ea typeface="Calibri"/>
                <a:cs typeface="Times New Roman"/>
              </a:rPr>
              <a:t>Bu envantere ; </a:t>
            </a:r>
            <a:r>
              <a:rPr lang="tr-TR" u="sng" dirty="0">
                <a:solidFill>
                  <a:srgbClr val="0000FF"/>
                </a:solidFill>
                <a:latin typeface="Calibri"/>
                <a:ea typeface="Calibri"/>
                <a:cs typeface="Times New Roman"/>
                <a:hlinkClick r:id="rId2"/>
              </a:rPr>
              <a:t>www.meslekiyaklasimenvanteri.com</a:t>
            </a:r>
            <a:r>
              <a:rPr lang="tr-TR" dirty="0">
                <a:latin typeface="Calibri"/>
                <a:ea typeface="Calibri"/>
                <a:cs typeface="Times New Roman"/>
              </a:rPr>
              <a:t> internet adresinden rahatlıkla ulaşabilir; envanter sonucunuzu PDF halinde telefonunuza ya da bilgisayarınıza indirebilirsiniz. </a:t>
            </a:r>
          </a:p>
          <a:p>
            <a:endParaRPr lang="tr-TR" dirty="0"/>
          </a:p>
        </p:txBody>
      </p:sp>
    </p:spTree>
    <p:extLst>
      <p:ext uri="{BB962C8B-B14F-4D97-AF65-F5344CB8AC3E}">
        <p14:creationId xmlns:p14="http://schemas.microsoft.com/office/powerpoint/2010/main" val="22826747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619672" y="533400"/>
            <a:ext cx="5976664" cy="807368"/>
          </a:xfrm>
        </p:spPr>
        <p:txBody>
          <a:bodyPr>
            <a:normAutofit fontScale="90000"/>
          </a:bodyPr>
          <a:lstStyle/>
          <a:p>
            <a:r>
              <a:rPr lang="tr-TR" sz="3100" dirty="0">
                <a:solidFill>
                  <a:srgbClr val="303030"/>
                </a:solidFill>
              </a:rPr>
              <a:t>Mesleki Yaklaşım Envanterine erişim</a:t>
            </a:r>
            <a:endParaRPr lang="tr-TR" dirty="0"/>
          </a:p>
        </p:txBody>
      </p:sp>
      <p:pic>
        <p:nvPicPr>
          <p:cNvPr id="5" name="İçerik Yer Tutucusu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899592" y="1340768"/>
            <a:ext cx="7056784" cy="5256584"/>
          </a:xfrm>
        </p:spPr>
      </p:pic>
    </p:spTree>
    <p:extLst>
      <p:ext uri="{BB962C8B-B14F-4D97-AF65-F5344CB8AC3E}">
        <p14:creationId xmlns:p14="http://schemas.microsoft.com/office/powerpoint/2010/main" val="242717920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z="3100" dirty="0">
                <a:solidFill>
                  <a:srgbClr val="303030"/>
                </a:solidFill>
              </a:rPr>
              <a:t>Mesleki Yaklaşım Envanterinin önemi</a:t>
            </a:r>
            <a:endParaRPr lang="tr-TR" dirty="0"/>
          </a:p>
        </p:txBody>
      </p:sp>
      <p:sp>
        <p:nvSpPr>
          <p:cNvPr id="3" name="İçerik Yer Tutucusu 2"/>
          <p:cNvSpPr>
            <a:spLocks noGrp="1"/>
          </p:cNvSpPr>
          <p:nvPr>
            <p:ph idx="1"/>
          </p:nvPr>
        </p:nvSpPr>
        <p:spPr/>
        <p:txBody>
          <a:bodyPr/>
          <a:lstStyle/>
          <a:p>
            <a:pPr marL="0" indent="0">
              <a:buNone/>
            </a:pPr>
            <a:r>
              <a:rPr lang="tr-TR" dirty="0">
                <a:solidFill>
                  <a:srgbClr val="FF0000"/>
                </a:solidFill>
              </a:rPr>
              <a:t>Bu envanter ile birlikte;</a:t>
            </a:r>
          </a:p>
          <a:p>
            <a:r>
              <a:rPr lang="tr-TR" dirty="0"/>
              <a:t>8. sınıf öğrencileri daha doğru bir lise tercihi yapabilecekler (Mesleki lise mi? Anadolu lisesi mi? Sosyal bilimler lisesi mi? İmam hatip lisesi mi? )</a:t>
            </a:r>
          </a:p>
          <a:p>
            <a:endParaRPr lang="tr-TR" dirty="0"/>
          </a:p>
          <a:p>
            <a:r>
              <a:rPr lang="tr-TR" dirty="0"/>
              <a:t>9. ve 10. sınıf öğrencileri alan tercihlerinde kendilerine bir dayanak bulabilecekler.</a:t>
            </a:r>
          </a:p>
          <a:p>
            <a:endParaRPr lang="tr-TR" dirty="0"/>
          </a:p>
          <a:p>
            <a:r>
              <a:rPr lang="tr-TR" dirty="0"/>
              <a:t>11. ve 12. sınıf öğrencileri hedefleri olaraktan YKS sınavına hazırlanabilecekler ve mesleki tercihlerinde kendilerine bir dayanak bulabilecekler.</a:t>
            </a:r>
          </a:p>
          <a:p>
            <a:pPr marL="0" indent="0">
              <a:buNone/>
            </a:pPr>
            <a:endParaRPr lang="tr-TR" dirty="0"/>
          </a:p>
        </p:txBody>
      </p:sp>
    </p:spTree>
    <p:extLst>
      <p:ext uri="{BB962C8B-B14F-4D97-AF65-F5344CB8AC3E}">
        <p14:creationId xmlns:p14="http://schemas.microsoft.com/office/powerpoint/2010/main" val="234272869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z="3100" dirty="0">
                <a:solidFill>
                  <a:srgbClr val="303030"/>
                </a:solidFill>
              </a:rPr>
              <a:t>Mesleki Yaklaşım Envanterinin önemi</a:t>
            </a:r>
            <a:endParaRPr lang="tr-TR" dirty="0"/>
          </a:p>
        </p:txBody>
      </p:sp>
      <p:sp>
        <p:nvSpPr>
          <p:cNvPr id="3" name="İçerik Yer Tutucusu 2"/>
          <p:cNvSpPr>
            <a:spLocks noGrp="1"/>
          </p:cNvSpPr>
          <p:nvPr>
            <p:ph idx="1"/>
          </p:nvPr>
        </p:nvSpPr>
        <p:spPr/>
        <p:txBody>
          <a:bodyPr/>
          <a:lstStyle/>
          <a:p>
            <a:pPr lvl="0">
              <a:buClr>
                <a:srgbClr val="AD0101"/>
              </a:buClr>
            </a:pPr>
            <a:r>
              <a:rPr lang="tr-TR" dirty="0">
                <a:solidFill>
                  <a:prstClr val="black"/>
                </a:solidFill>
              </a:rPr>
              <a:t>Hiçbir seçim yapmayan, aklında hiçbir şey olmayan, seçiminde kararsız olan, seçiminde gerçekçi olmayan, ilgi ve yetenekleri arasında farklılık olan (seçimleri yetenekleri ile örtüşmeyen ) gençler önlerini görebilecek ve nasıl bir yol izleyebileceklerini görebilecekler.</a:t>
            </a:r>
          </a:p>
          <a:p>
            <a:endParaRPr lang="tr-TR" dirty="0"/>
          </a:p>
        </p:txBody>
      </p:sp>
    </p:spTree>
    <p:extLst>
      <p:ext uri="{BB962C8B-B14F-4D97-AF65-F5344CB8AC3E}">
        <p14:creationId xmlns:p14="http://schemas.microsoft.com/office/powerpoint/2010/main" val="172927250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aşlık 3"/>
          <p:cNvSpPr>
            <a:spLocks noGrp="1"/>
          </p:cNvSpPr>
          <p:nvPr>
            <p:ph type="title"/>
          </p:nvPr>
        </p:nvSpPr>
        <p:spPr>
          <a:xfrm>
            <a:off x="467544" y="2852936"/>
            <a:ext cx="8229600" cy="990600"/>
          </a:xfrm>
        </p:spPr>
        <p:txBody>
          <a:bodyPr>
            <a:normAutofit fontScale="90000"/>
          </a:bodyPr>
          <a:lstStyle/>
          <a:p>
            <a:r>
              <a:rPr lang="tr-TR" sz="6700" dirty="0">
                <a:solidFill>
                  <a:srgbClr val="FF0000"/>
                </a:solidFill>
              </a:rPr>
              <a:t>          Teşekkürler</a:t>
            </a:r>
            <a:r>
              <a:rPr lang="tr-TR" dirty="0">
                <a:solidFill>
                  <a:srgbClr val="FF0000"/>
                </a:solidFill>
              </a:rPr>
              <a:t> </a:t>
            </a:r>
          </a:p>
        </p:txBody>
      </p:sp>
      <p:sp>
        <p:nvSpPr>
          <p:cNvPr id="5" name="Beşgen 4"/>
          <p:cNvSpPr/>
          <p:nvPr/>
        </p:nvSpPr>
        <p:spPr>
          <a:xfrm>
            <a:off x="395536" y="3068960"/>
            <a:ext cx="1728192" cy="648072"/>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Beşgen 5"/>
          <p:cNvSpPr/>
          <p:nvPr/>
        </p:nvSpPr>
        <p:spPr>
          <a:xfrm rot="10800000">
            <a:off x="6804248" y="3068960"/>
            <a:ext cx="1800200" cy="648072"/>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41495362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dirty="0"/>
              <a:t>Meslek seçimi ve kariyer hedefinin önemi</a:t>
            </a:r>
            <a:br>
              <a:rPr lang="tr-TR" dirty="0"/>
            </a:br>
            <a:endParaRPr lang="tr-TR" dirty="0"/>
          </a:p>
        </p:txBody>
      </p:sp>
      <p:sp>
        <p:nvSpPr>
          <p:cNvPr id="3" name="İçerik Yer Tutucusu 2"/>
          <p:cNvSpPr>
            <a:spLocks noGrp="1"/>
          </p:cNvSpPr>
          <p:nvPr>
            <p:ph idx="1"/>
          </p:nvPr>
        </p:nvSpPr>
        <p:spPr/>
        <p:txBody>
          <a:bodyPr/>
          <a:lstStyle/>
          <a:p>
            <a:r>
              <a:rPr lang="tr-TR" dirty="0"/>
              <a:t>Meslek seçimi, bireylerin geleceklerini belirleyen en önemli kararlardan biridir. </a:t>
            </a:r>
          </a:p>
          <a:p>
            <a:endParaRPr lang="tr-TR" dirty="0"/>
          </a:p>
          <a:p>
            <a:r>
              <a:rPr lang="tr-TR" dirty="0"/>
              <a:t>Seçilen meslek, verimliliği, üretkenliği, yaşam boyunca elde edilecek başarıyı, mutluluğu ve yaşam doyumunu da belirlemektedir.</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20072" y="4653136"/>
            <a:ext cx="3571875" cy="1968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797549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dirty="0"/>
              <a:t>Meslek seçimi ve kariyer hedefinin önemi</a:t>
            </a:r>
            <a:br>
              <a:rPr lang="tr-TR" dirty="0"/>
            </a:br>
            <a:r>
              <a:rPr lang="tr-TR" dirty="0">
                <a:solidFill>
                  <a:schemeClr val="accent1">
                    <a:lumMod val="75000"/>
                  </a:schemeClr>
                </a:solidFill>
              </a:rPr>
              <a:t>Meslek seçimiyle neleri belirleriz?</a:t>
            </a:r>
          </a:p>
        </p:txBody>
      </p:sp>
      <p:sp>
        <p:nvSpPr>
          <p:cNvPr id="3" name="İçerik Yer Tutucusu 2"/>
          <p:cNvSpPr>
            <a:spLocks noGrp="1"/>
          </p:cNvSpPr>
          <p:nvPr>
            <p:ph idx="1"/>
          </p:nvPr>
        </p:nvSpPr>
        <p:spPr>
          <a:xfrm>
            <a:off x="457200" y="2132856"/>
            <a:ext cx="8229600" cy="4344144"/>
          </a:xfrm>
        </p:spPr>
        <p:txBody>
          <a:bodyPr/>
          <a:lstStyle/>
          <a:p>
            <a:r>
              <a:rPr lang="tr-TR" dirty="0"/>
              <a:t>Hayatımızı nasıl bir ortamda sürdüreceğimizi,</a:t>
            </a:r>
          </a:p>
          <a:p>
            <a:r>
              <a:rPr lang="tr-TR" dirty="0"/>
              <a:t>Hayat boyu birlikte iş yapacağımız arkadaş çevremizi,</a:t>
            </a:r>
          </a:p>
          <a:p>
            <a:r>
              <a:rPr lang="tr-TR" dirty="0"/>
              <a:t>Çalışırken zevkle iş yapıp yapamayacağımızı,</a:t>
            </a:r>
          </a:p>
          <a:p>
            <a:r>
              <a:rPr lang="tr-TR" dirty="0"/>
              <a:t>Mesleğimizden tatmin olup olamayacağımızı,</a:t>
            </a:r>
          </a:p>
          <a:p>
            <a:endParaRPr lang="tr-TR"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35896" y="3952769"/>
            <a:ext cx="5078413" cy="2859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755903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Kişilik-yetenek-ilgi ve meslek seçimi </a:t>
            </a:r>
          </a:p>
        </p:txBody>
      </p:sp>
      <p:sp>
        <p:nvSpPr>
          <p:cNvPr id="3" name="İçerik Yer Tutucusu 2"/>
          <p:cNvSpPr>
            <a:spLocks noGrp="1"/>
          </p:cNvSpPr>
          <p:nvPr>
            <p:ph idx="1"/>
          </p:nvPr>
        </p:nvSpPr>
        <p:spPr/>
        <p:txBody>
          <a:bodyPr/>
          <a:lstStyle/>
          <a:p>
            <a:r>
              <a:rPr lang="tr-TR" dirty="0"/>
              <a:t>Kişilik, yetenek ve ilgilerine uygun mesleklere yönelen kişilerin mesleki doyumları da yüksek olur. Böylece hem çalışılan kurum ve organizasyon hem de ülke kaynaklarının etkin kullanılmasına katkıda bulunabilirler.</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55976" y="3501008"/>
            <a:ext cx="3816846" cy="28626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448725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Kişilik-yetenek-ilgi ve meslek seçimi </a:t>
            </a:r>
          </a:p>
        </p:txBody>
      </p:sp>
      <p:sp>
        <p:nvSpPr>
          <p:cNvPr id="3" name="İçerik Yer Tutucusu 2"/>
          <p:cNvSpPr>
            <a:spLocks noGrp="1"/>
          </p:cNvSpPr>
          <p:nvPr>
            <p:ph idx="1"/>
          </p:nvPr>
        </p:nvSpPr>
        <p:spPr/>
        <p:txBody>
          <a:bodyPr/>
          <a:lstStyle/>
          <a:p>
            <a:r>
              <a:rPr lang="tr-TR" dirty="0"/>
              <a:t>Kişilik, yetenek ve ilgisine yönelik mesleklerde istihdam edilmeyen bireylerin işyerlerinden ayrılmaları ve mesleki doyumsuzluk nedeniyle iş veriminde düşüş gibi sorunların bireylerin meslek seçimleriyle doğrudan ilgili olduğu bilinmektedir.</a:t>
            </a:r>
          </a:p>
        </p:txBody>
      </p:sp>
      <p:pic>
        <p:nvPicPr>
          <p:cNvPr id="614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16016" y="3283591"/>
            <a:ext cx="3672408" cy="28130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269312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Mesleki Yaklaşım Envanteri</a:t>
            </a:r>
          </a:p>
        </p:txBody>
      </p:sp>
      <p:sp>
        <p:nvSpPr>
          <p:cNvPr id="5" name="AutoShape 8"/>
          <p:cNvSpPr>
            <a:spLocks noGrp="1" noChangeArrowheads="1"/>
          </p:cNvSpPr>
          <p:nvPr>
            <p:ph idx="1"/>
          </p:nvPr>
        </p:nvSpPr>
        <p:spPr bwMode="auto">
          <a:xfrm rot="960000">
            <a:off x="4123467" y="1457520"/>
            <a:ext cx="4374271" cy="2790832"/>
          </a:xfrm>
          <a:prstGeom prst="cloudCallout">
            <a:avLst>
              <a:gd name="adj1" fmla="val -48847"/>
              <a:gd name="adj2" fmla="val 69512"/>
            </a:avLst>
          </a:prstGeom>
          <a:noFill/>
          <a:ln w="76200">
            <a:solidFill>
              <a:schemeClr val="accent1"/>
            </a:solidFill>
            <a:round/>
            <a:headEnd/>
            <a:tailEnd/>
          </a:ln>
        </p:spPr>
        <p:txBody>
          <a:bodyPr>
            <a:norm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fontAlgn="auto" hangingPunct="1">
              <a:spcBef>
                <a:spcPts val="0"/>
              </a:spcBef>
              <a:spcAft>
                <a:spcPts val="0"/>
              </a:spcAft>
              <a:defRPr/>
            </a:pPr>
            <a:endParaRPr lang="tr-TR" altLang="tr-TR" sz="2000" b="1" dirty="0">
              <a:solidFill>
                <a:schemeClr val="tx1">
                  <a:lumMod val="95000"/>
                </a:schemeClr>
              </a:solidFill>
              <a:latin typeface="Comic Sans MS" panose="030F0702030302020204" pitchFamily="66" charset="0"/>
            </a:endParaRPr>
          </a:p>
          <a:p>
            <a:pPr eaLnBrk="1" fontAlgn="auto" hangingPunct="1">
              <a:spcBef>
                <a:spcPts val="0"/>
              </a:spcBef>
              <a:spcAft>
                <a:spcPts val="0"/>
              </a:spcAft>
              <a:defRPr/>
            </a:pPr>
            <a:endParaRPr lang="tr-TR" altLang="tr-TR" sz="2000" b="1" dirty="0">
              <a:solidFill>
                <a:schemeClr val="tx1">
                  <a:lumMod val="95000"/>
                </a:schemeClr>
              </a:solidFill>
              <a:latin typeface="Comic Sans MS" panose="030F0702030302020204" pitchFamily="66" charset="0"/>
            </a:endParaRPr>
          </a:p>
        </p:txBody>
      </p:sp>
      <p:pic>
        <p:nvPicPr>
          <p:cNvPr id="819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286125"/>
            <a:ext cx="3571875" cy="3571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1844824"/>
            <a:ext cx="2851517" cy="1584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942483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dirty="0"/>
              <a:t>Mesleki Yaklaşım Envanteri</a:t>
            </a:r>
            <a:br>
              <a:rPr lang="tr-TR" dirty="0"/>
            </a:br>
            <a:r>
              <a:rPr lang="tr-TR" dirty="0">
                <a:solidFill>
                  <a:schemeClr val="accent1">
                    <a:lumMod val="75000"/>
                  </a:schemeClr>
                </a:solidFill>
              </a:rPr>
              <a:t>John Holland’ın Kişilik Tipleri Kuramı</a:t>
            </a:r>
          </a:p>
        </p:txBody>
      </p:sp>
      <p:sp>
        <p:nvSpPr>
          <p:cNvPr id="3" name="İçerik Yer Tutucusu 2"/>
          <p:cNvSpPr>
            <a:spLocks noGrp="1"/>
          </p:cNvSpPr>
          <p:nvPr>
            <p:ph idx="1"/>
          </p:nvPr>
        </p:nvSpPr>
        <p:spPr>
          <a:xfrm>
            <a:off x="457200" y="2276872"/>
            <a:ext cx="6203032" cy="4200128"/>
          </a:xfrm>
        </p:spPr>
        <p:txBody>
          <a:bodyPr>
            <a:normAutofit fontScale="92500" lnSpcReduction="10000"/>
          </a:bodyPr>
          <a:lstStyle/>
          <a:p>
            <a:r>
              <a:rPr lang="tr-TR" dirty="0"/>
              <a:t>İkinci Dünya Savaşı sırasında John L. Holland, üç yıl boyunca A.B.D. ordusunda askere alma ve sınıflandırmayla ilgili bir görevde çalışmış ve bu esnada askerlerin mesleki geçmişlerinin bazı tiplerle sınıflandırılabileceğini fark etmiştir. </a:t>
            </a:r>
          </a:p>
          <a:p>
            <a:endParaRPr lang="tr-TR" dirty="0"/>
          </a:p>
          <a:p>
            <a:endParaRPr lang="tr-TR" dirty="0"/>
          </a:p>
          <a:p>
            <a:r>
              <a:rPr lang="tr-TR" dirty="0"/>
              <a:t>Bu düşünceden yola çıkarak insanların kişilik tiplerine ve ilgilerine göre sınıflandırılması üzerinde çalışmaya başlamıştır (</a:t>
            </a:r>
            <a:r>
              <a:rPr lang="tr-TR" dirty="0" err="1"/>
              <a:t>Niles</a:t>
            </a:r>
            <a:r>
              <a:rPr lang="tr-TR" dirty="0"/>
              <a:t> ve Haris-</a:t>
            </a:r>
            <a:r>
              <a:rPr lang="tr-TR" dirty="0" err="1"/>
              <a:t>Bowlsbey</a:t>
            </a:r>
            <a:r>
              <a:rPr lang="tr-TR" dirty="0"/>
              <a:t>, 2009; </a:t>
            </a:r>
            <a:r>
              <a:rPr lang="tr-TR" dirty="0" err="1"/>
              <a:t>Savickas</a:t>
            </a:r>
            <a:r>
              <a:rPr lang="tr-TR" dirty="0"/>
              <a:t> ve </a:t>
            </a:r>
            <a:r>
              <a:rPr lang="tr-TR" dirty="0" err="1"/>
              <a:t>Gottfredson</a:t>
            </a:r>
            <a:r>
              <a:rPr lang="tr-TR" dirty="0"/>
              <a:t>, 1999).</a:t>
            </a: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60231" y="2411225"/>
            <a:ext cx="2409825" cy="304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400762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sz="3600" dirty="0">
                <a:solidFill>
                  <a:srgbClr val="303030"/>
                </a:solidFill>
              </a:rPr>
              <a:t>Mesleki Yaklaşım Envanteri</a:t>
            </a:r>
            <a:br>
              <a:rPr lang="tr-TR" sz="3600" dirty="0">
                <a:solidFill>
                  <a:srgbClr val="303030"/>
                </a:solidFill>
              </a:rPr>
            </a:br>
            <a:r>
              <a:rPr lang="tr-TR" sz="3600" dirty="0">
                <a:solidFill>
                  <a:srgbClr val="AD0101">
                    <a:lumMod val="75000"/>
                  </a:srgbClr>
                </a:solidFill>
              </a:rPr>
              <a:t>John Holland’ın Kişilik Tipleri Kuramı</a:t>
            </a:r>
            <a:endParaRPr lang="tr-TR" dirty="0"/>
          </a:p>
        </p:txBody>
      </p:sp>
      <p:sp>
        <p:nvSpPr>
          <p:cNvPr id="3" name="İçerik Yer Tutucusu 2"/>
          <p:cNvSpPr>
            <a:spLocks noGrp="1"/>
          </p:cNvSpPr>
          <p:nvPr>
            <p:ph idx="1"/>
          </p:nvPr>
        </p:nvSpPr>
        <p:spPr/>
        <p:txBody>
          <a:bodyPr/>
          <a:lstStyle/>
          <a:p>
            <a:r>
              <a:rPr lang="tr-TR" dirty="0"/>
              <a:t>Alanında yapılmış en önemli ve üzerinde en fazla çalışılmış kuramlardan birisi.</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52120" y="3717032"/>
            <a:ext cx="2933700"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5718206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Netlik">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Ofis Klasik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Netlik">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Clarity</Template>
  <TotalTime>1332</TotalTime>
  <Words>573</Words>
  <Application>Microsoft Office PowerPoint</Application>
  <PresentationFormat>Ekran Gösterisi (4:3)</PresentationFormat>
  <Paragraphs>67</Paragraphs>
  <Slides>27</Slides>
  <Notes>0</Notes>
  <HiddenSlides>0</HiddenSlides>
  <MMClips>0</MMClips>
  <ScaleCrop>false</ScaleCrop>
  <HeadingPairs>
    <vt:vector size="6" baseType="variant">
      <vt:variant>
        <vt:lpstr>Kullanılan Yazı Tipleri</vt:lpstr>
      </vt:variant>
      <vt:variant>
        <vt:i4>4</vt:i4>
      </vt:variant>
      <vt:variant>
        <vt:lpstr>Tema</vt:lpstr>
      </vt:variant>
      <vt:variant>
        <vt:i4>1</vt:i4>
      </vt:variant>
      <vt:variant>
        <vt:lpstr>Slayt Başlıkları</vt:lpstr>
      </vt:variant>
      <vt:variant>
        <vt:i4>27</vt:i4>
      </vt:variant>
    </vt:vector>
  </HeadingPairs>
  <TitlesOfParts>
    <vt:vector size="32" baseType="lpstr">
      <vt:lpstr>Arial</vt:lpstr>
      <vt:lpstr>Calibri</vt:lpstr>
      <vt:lpstr>Comic Sans MS</vt:lpstr>
      <vt:lpstr>Times New Roman</vt:lpstr>
      <vt:lpstr>Netlik</vt:lpstr>
      <vt:lpstr>        İSTANBUL  MİLLİ  EĞİTİM  MÜDÜRLÜĞÜ  ORTAOKUL GRUBU  MESLEKİ  YAKLAŞIM  ENVANTERİ </vt:lpstr>
      <vt:lpstr>Sunum akışı </vt:lpstr>
      <vt:lpstr>Meslek seçimi ve kariyer hedefinin önemi </vt:lpstr>
      <vt:lpstr>Meslek seçimi ve kariyer hedefinin önemi Meslek seçimiyle neleri belirleriz?</vt:lpstr>
      <vt:lpstr>Kişilik-yetenek-ilgi ve meslek seçimi </vt:lpstr>
      <vt:lpstr>Kişilik-yetenek-ilgi ve meslek seçimi </vt:lpstr>
      <vt:lpstr>Mesleki Yaklaşım Envanteri</vt:lpstr>
      <vt:lpstr>Mesleki Yaklaşım Envanteri John Holland’ın Kişilik Tipleri Kuramı</vt:lpstr>
      <vt:lpstr>Mesleki Yaklaşım Envanteri John Holland’ın Kişilik Tipleri Kuramı</vt:lpstr>
      <vt:lpstr>Mesleki Yaklaşım Envanteri John Holland’ın Kişilik Tipleri Kuramı</vt:lpstr>
      <vt:lpstr>Holland’ın RIASEC Modeli</vt:lpstr>
      <vt:lpstr>PowerPoint Sunusu</vt:lpstr>
      <vt:lpstr>www.meslekiyaklasimenvanteri.com</vt:lpstr>
      <vt:lpstr>Mesleki Yaklaşım Envanteri </vt:lpstr>
      <vt:lpstr>Mesleki Yaklaşım Envanterinin içeriği ve uygulanışı </vt:lpstr>
      <vt:lpstr>PowerPoint Sunusu</vt:lpstr>
      <vt:lpstr>Mesleki Yaklaşım Envanterinin raporlanışı Envanter sonucunuzu görmek için sonuncu sorunun altında yer alan envanteri hesapla yazısını tıklıyorsunuz. </vt:lpstr>
      <vt:lpstr>Mesleki Yaklaşım Envanterinin raporlanışı</vt:lpstr>
      <vt:lpstr>Mesleki Yaklaşım Envanterinin raporlanışı</vt:lpstr>
      <vt:lpstr>Mesleki Yaklaşım Envanterinin raporlanışı</vt:lpstr>
      <vt:lpstr>Mesleki Yaklaşım Envanterinin raporlanışı</vt:lpstr>
      <vt:lpstr>Mesleki Yaklaşım Envanterinin raporlanışı</vt:lpstr>
      <vt:lpstr>Mesleki Yaklaşım Envanterine erişim</vt:lpstr>
      <vt:lpstr>Mesleki Yaklaşım Envanterine erişim</vt:lpstr>
      <vt:lpstr>Mesleki Yaklaşım Envanterinin önemi</vt:lpstr>
      <vt:lpstr>Mesleki Yaklaşım Envanterinin önemi</vt:lpstr>
      <vt:lpstr>          Teşekkürler </vt:lpstr>
    </vt:vector>
  </TitlesOfParts>
  <Company>By NeC ® 2010 | Katilimsiz.Com</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İSTANBUL MİLLİ EĞİTİM MÜDÜRLÜĞÜ  MESLEKİ YAKLAŞIM ENVANTERİ UYGULAMASI VE PAYLAŞIMI PROGRAMI TOPLANTISI (15 MART SONRASI)</dc:title>
  <dc:creator>Windows Kullanıcısı</dc:creator>
  <cp:lastModifiedBy>USER</cp:lastModifiedBy>
  <cp:revision>43</cp:revision>
  <dcterms:created xsi:type="dcterms:W3CDTF">2021-03-06T07:21:11Z</dcterms:created>
  <dcterms:modified xsi:type="dcterms:W3CDTF">2021-04-09T10:41:08Z</dcterms:modified>
</cp:coreProperties>
</file>