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7" r:id="rId4"/>
    <p:sldId id="259" r:id="rId5"/>
    <p:sldId id="261" r:id="rId6"/>
    <p:sldId id="258" r:id="rId7"/>
    <p:sldId id="267" r:id="rId8"/>
    <p:sldId id="272" r:id="rId9"/>
    <p:sldId id="269" r:id="rId10"/>
    <p:sldId id="264" r:id="rId11"/>
    <p:sldId id="268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73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6B296F-7B14-43EA-833A-03B0A90AB5A6}" v="2522" dt="2021-07-01T19:30:18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7A65F-B9B3-4086-83A4-82FF9F4364B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7C670C-2BFF-470D-B397-00789D2C67A1}">
      <dgm:prSet/>
      <dgm:spPr/>
      <dgm:t>
        <a:bodyPr/>
        <a:lstStyle/>
        <a:p>
          <a:r>
            <a:rPr lang="tr-TR" b="1"/>
            <a:t>YEREL YERLEŞTİRME KAYIT ALANI</a:t>
          </a:r>
          <a:r>
            <a:rPr lang="tr-TR"/>
            <a:t> ILE </a:t>
          </a:r>
          <a:r>
            <a:rPr lang="tr-TR" b="1"/>
            <a:t>ÖĞRENCILERIN IKAMET ADRESLERI VE OKUL BAŞARI PUANLARI</a:t>
          </a:r>
          <a:r>
            <a:rPr lang="tr-TR"/>
            <a:t> GIBI KRITERLER GÖZ ÖNÜNDE BULUNDURULARAK YAPILACAKTIR.</a:t>
          </a:r>
          <a:endParaRPr lang="en-US"/>
        </a:p>
      </dgm:t>
    </dgm:pt>
    <dgm:pt modelId="{46984168-3C26-4470-AFCF-8E9FD9CD5C82}" type="parTrans" cxnId="{58C4F4CA-6939-49C0-BDFE-D3C5B610E9CF}">
      <dgm:prSet/>
      <dgm:spPr/>
      <dgm:t>
        <a:bodyPr/>
        <a:lstStyle/>
        <a:p>
          <a:endParaRPr lang="en-US"/>
        </a:p>
      </dgm:t>
    </dgm:pt>
    <dgm:pt modelId="{74EEAA4C-CA5C-4EA9-9CC1-8AFA39A19562}" type="sibTrans" cxnId="{58C4F4CA-6939-49C0-BDFE-D3C5B610E9CF}">
      <dgm:prSet/>
      <dgm:spPr/>
      <dgm:t>
        <a:bodyPr/>
        <a:lstStyle/>
        <a:p>
          <a:endParaRPr lang="en-US"/>
        </a:p>
      </dgm:t>
    </dgm:pt>
    <dgm:pt modelId="{04B7B304-7A07-44DF-963F-5DD00AE2C773}">
      <dgm:prSet/>
      <dgm:spPr/>
      <dgm:t>
        <a:bodyPr/>
        <a:lstStyle/>
        <a:p>
          <a:r>
            <a:rPr lang="tr-TR" dirty="0"/>
            <a:t>YEREL YERLEŞTİRMEDE </a:t>
          </a:r>
        </a:p>
        <a:p>
          <a:r>
            <a:rPr lang="tr-TR" dirty="0"/>
            <a:t>5 TERCİH HAKKIMIZ VAR.</a:t>
          </a:r>
          <a:endParaRPr lang="en-US" dirty="0"/>
        </a:p>
      </dgm:t>
    </dgm:pt>
    <dgm:pt modelId="{876C9955-1E45-4A4A-BB61-916650660586}" type="parTrans" cxnId="{D2265C92-E9D1-4522-93DB-340CB669A856}">
      <dgm:prSet/>
      <dgm:spPr/>
      <dgm:t>
        <a:bodyPr/>
        <a:lstStyle/>
        <a:p>
          <a:endParaRPr lang="en-US"/>
        </a:p>
      </dgm:t>
    </dgm:pt>
    <dgm:pt modelId="{099C0F2C-7EE1-4830-A265-4C14BA22B067}" type="sibTrans" cxnId="{D2265C92-E9D1-4522-93DB-340CB669A856}">
      <dgm:prSet/>
      <dgm:spPr/>
      <dgm:t>
        <a:bodyPr/>
        <a:lstStyle/>
        <a:p>
          <a:endParaRPr lang="en-US"/>
        </a:p>
      </dgm:t>
    </dgm:pt>
    <dgm:pt modelId="{19082E18-9FE4-4C2B-9D75-B56F27EE596C}">
      <dgm:prSet/>
      <dgm:spPr/>
      <dgm:t>
        <a:bodyPr/>
        <a:lstStyle/>
        <a:p>
          <a:r>
            <a:rPr lang="tr-TR" dirty="0"/>
            <a:t>TÜM ÖĞRENCİLER YEREL YERLEŞTİRME İLE ÖĞRENCİ ALAN OKUL TERCİHİNDE BULUNMAK ZORUNDADIR.</a:t>
          </a:r>
          <a:endParaRPr lang="en-US" dirty="0"/>
        </a:p>
      </dgm:t>
    </dgm:pt>
    <dgm:pt modelId="{EF0C0951-7F17-4C3A-B009-34F03F943624}" type="parTrans" cxnId="{30F9392E-448F-441E-9DF7-233035A8A00D}">
      <dgm:prSet/>
      <dgm:spPr/>
      <dgm:t>
        <a:bodyPr/>
        <a:lstStyle/>
        <a:p>
          <a:endParaRPr lang="en-US"/>
        </a:p>
      </dgm:t>
    </dgm:pt>
    <dgm:pt modelId="{E138BD2C-E66D-444A-B4F5-173474F81B34}" type="sibTrans" cxnId="{30F9392E-448F-441E-9DF7-233035A8A00D}">
      <dgm:prSet/>
      <dgm:spPr/>
      <dgm:t>
        <a:bodyPr/>
        <a:lstStyle/>
        <a:p>
          <a:endParaRPr lang="en-US"/>
        </a:p>
      </dgm:t>
    </dgm:pt>
    <dgm:pt modelId="{9BB78513-EDA6-496D-B699-21A716239ADA}">
      <dgm:prSet/>
      <dgm:spPr/>
      <dgm:t>
        <a:bodyPr/>
        <a:lstStyle/>
        <a:p>
          <a:r>
            <a:rPr lang="tr-TR" dirty="0"/>
            <a:t>5-16 TEMMUZ TARİHLERİ ARASINDA TERCİHLERİMİZİ YAPIP OKUL MÜDÜRLÜĞÜNE ONAYLATMAMIZ GEREKLİDİR.</a:t>
          </a:r>
          <a:endParaRPr lang="en-US" dirty="0"/>
        </a:p>
      </dgm:t>
    </dgm:pt>
    <dgm:pt modelId="{53B89C02-8735-4C08-9757-162560696010}" type="parTrans" cxnId="{FCB1FE48-D8BB-4302-9D9D-382B43F3EA35}">
      <dgm:prSet/>
      <dgm:spPr/>
      <dgm:t>
        <a:bodyPr/>
        <a:lstStyle/>
        <a:p>
          <a:endParaRPr lang="en-US"/>
        </a:p>
      </dgm:t>
    </dgm:pt>
    <dgm:pt modelId="{A815BC9D-9EC1-475B-9B11-2073CF89BF24}" type="sibTrans" cxnId="{FCB1FE48-D8BB-4302-9D9D-382B43F3EA35}">
      <dgm:prSet/>
      <dgm:spPr/>
      <dgm:t>
        <a:bodyPr/>
        <a:lstStyle/>
        <a:p>
          <a:endParaRPr lang="en-US"/>
        </a:p>
      </dgm:t>
    </dgm:pt>
    <dgm:pt modelId="{E5C76EB2-1D5F-4039-B389-BDCD25A1364D}">
      <dgm:prSet/>
      <dgm:spPr/>
      <dgm:t>
        <a:bodyPr/>
        <a:lstStyle/>
        <a:p>
          <a:r>
            <a:rPr lang="tr-TR" dirty="0"/>
            <a:t>TERCİHLERİMİZİ HERHANGİ BİR ORTAOKULA YADA İMAM HATİP ORTAOKULUNA GİDİP ONAYLATA BİLİYORUZ.</a:t>
          </a:r>
          <a:endParaRPr lang="en-US" dirty="0"/>
        </a:p>
      </dgm:t>
    </dgm:pt>
    <dgm:pt modelId="{F8CE0C0D-6ED9-47D9-8BBB-FC7D79E650AD}" type="parTrans" cxnId="{E0DDFE17-FEE8-455C-B733-84811BE92DE0}">
      <dgm:prSet/>
      <dgm:spPr/>
      <dgm:t>
        <a:bodyPr/>
        <a:lstStyle/>
        <a:p>
          <a:endParaRPr lang="en-US"/>
        </a:p>
      </dgm:t>
    </dgm:pt>
    <dgm:pt modelId="{87254160-A476-4BF2-84A2-6C745D53CE24}" type="sibTrans" cxnId="{E0DDFE17-FEE8-455C-B733-84811BE92DE0}">
      <dgm:prSet/>
      <dgm:spPr/>
      <dgm:t>
        <a:bodyPr/>
        <a:lstStyle/>
        <a:p>
          <a:endParaRPr lang="en-US"/>
        </a:p>
      </dgm:t>
    </dgm:pt>
    <dgm:pt modelId="{6CD2C21A-CE8C-46A6-9E43-1DA46CC211E8}">
      <dgm:prSet/>
      <dgm:spPr/>
      <dgm:t>
        <a:bodyPr/>
        <a:lstStyle/>
        <a:p>
          <a:r>
            <a:rPr lang="tr-TR" dirty="0"/>
            <a:t>KAYIT ALANI DIŞINDAN TERCİH YAPABİLMEK İÇİN KAYIT ALANIMIZDAN EN AZ 3 TERCİH YAPMAMIZ GEREKLİ.</a:t>
          </a:r>
          <a:endParaRPr lang="en-US" dirty="0"/>
        </a:p>
      </dgm:t>
    </dgm:pt>
    <dgm:pt modelId="{FFBB1726-B2FB-448E-A0E2-72A4D0BCEAC9}" type="parTrans" cxnId="{13145A63-1383-4B91-A0D0-18C16EFDDC52}">
      <dgm:prSet/>
      <dgm:spPr/>
      <dgm:t>
        <a:bodyPr/>
        <a:lstStyle/>
        <a:p>
          <a:endParaRPr lang="en-US"/>
        </a:p>
      </dgm:t>
    </dgm:pt>
    <dgm:pt modelId="{B2129F83-84DC-4164-98BA-3CECFC0B7233}" type="sibTrans" cxnId="{13145A63-1383-4B91-A0D0-18C16EFDDC52}">
      <dgm:prSet/>
      <dgm:spPr/>
      <dgm:t>
        <a:bodyPr/>
        <a:lstStyle/>
        <a:p>
          <a:endParaRPr lang="en-US"/>
        </a:p>
      </dgm:t>
    </dgm:pt>
    <dgm:pt modelId="{D1962EDB-4848-4F60-8AB5-7DF71D9A20E1}">
      <dgm:prSet/>
      <dgm:spPr/>
      <dgm:t>
        <a:bodyPr/>
        <a:lstStyle/>
        <a:p>
          <a:r>
            <a:rPr lang="tr-TR"/>
            <a:t>AYNI OKUL TÜRÜNDEN EN FAZLA 3 OKUL TERCİH EDEBİLİYORUZ.</a:t>
          </a:r>
          <a:endParaRPr lang="en-US"/>
        </a:p>
      </dgm:t>
    </dgm:pt>
    <dgm:pt modelId="{AC15114C-970A-4FF5-93FE-FD090AC47852}" type="parTrans" cxnId="{7B5E1463-F9F6-4182-958B-EDA5E4130B94}">
      <dgm:prSet/>
      <dgm:spPr/>
      <dgm:t>
        <a:bodyPr/>
        <a:lstStyle/>
        <a:p>
          <a:endParaRPr lang="en-US"/>
        </a:p>
      </dgm:t>
    </dgm:pt>
    <dgm:pt modelId="{210BC66B-FFDC-4007-B060-788FF48ABB77}" type="sibTrans" cxnId="{7B5E1463-F9F6-4182-958B-EDA5E4130B94}">
      <dgm:prSet/>
      <dgm:spPr/>
      <dgm:t>
        <a:bodyPr/>
        <a:lstStyle/>
        <a:p>
          <a:endParaRPr lang="en-US"/>
        </a:p>
      </dgm:t>
    </dgm:pt>
    <dgm:pt modelId="{38D07394-E1BF-4CA5-9942-A40D6577622F}">
      <dgm:prSet/>
      <dgm:spPr/>
      <dgm:t>
        <a:bodyPr/>
        <a:lstStyle/>
        <a:p>
          <a:r>
            <a:rPr lang="tr-TR" dirty="0"/>
            <a:t>TERCİHLERİNİZİ SİSTEME KAYDETMİŞ OLSANIZ DAHİ OKUL MÜDÜRLÜĞÜNE ONAYLATMAZSANIZ TERCİHLERİNİZ GEÇERSİZ SAYILACAKTIR. </a:t>
          </a:r>
        </a:p>
      </dgm:t>
    </dgm:pt>
    <dgm:pt modelId="{DE652ECB-26F5-422F-BBEA-3D04431953C7}" type="parTrans" cxnId="{68AF40FF-3E2C-4C70-9674-E910B0D610A0}">
      <dgm:prSet/>
      <dgm:spPr/>
      <dgm:t>
        <a:bodyPr/>
        <a:lstStyle/>
        <a:p>
          <a:endParaRPr lang="tr-TR"/>
        </a:p>
      </dgm:t>
    </dgm:pt>
    <dgm:pt modelId="{C53F8EED-AC0F-434D-B158-430DF255B113}" type="sibTrans" cxnId="{68AF40FF-3E2C-4C70-9674-E910B0D610A0}">
      <dgm:prSet/>
      <dgm:spPr/>
      <dgm:t>
        <a:bodyPr/>
        <a:lstStyle/>
        <a:p>
          <a:endParaRPr lang="tr-TR"/>
        </a:p>
      </dgm:t>
    </dgm:pt>
    <dgm:pt modelId="{8558D3AA-84EB-49A2-BE9B-D6D7D8414F64}" type="pres">
      <dgm:prSet presAssocID="{5637A65F-B9B3-4086-83A4-82FF9F4364B7}" presName="diagram" presStyleCnt="0">
        <dgm:presLayoutVars>
          <dgm:dir/>
          <dgm:resizeHandles val="exact"/>
        </dgm:presLayoutVars>
      </dgm:prSet>
      <dgm:spPr/>
    </dgm:pt>
    <dgm:pt modelId="{D1864F01-BC24-4635-AEF2-6A9B66C25438}" type="pres">
      <dgm:prSet presAssocID="{327C670C-2BFF-470D-B397-00789D2C67A1}" presName="node" presStyleLbl="node1" presStyleIdx="0" presStyleCnt="8">
        <dgm:presLayoutVars>
          <dgm:bulletEnabled val="1"/>
        </dgm:presLayoutVars>
      </dgm:prSet>
      <dgm:spPr/>
    </dgm:pt>
    <dgm:pt modelId="{D49E2B52-3E56-4FB5-99CE-1763E13E609A}" type="pres">
      <dgm:prSet presAssocID="{74EEAA4C-CA5C-4EA9-9CC1-8AFA39A19562}" presName="sibTrans" presStyleCnt="0"/>
      <dgm:spPr/>
    </dgm:pt>
    <dgm:pt modelId="{C3DD9C10-F01F-4BA8-9496-6FC6BB8F8918}" type="pres">
      <dgm:prSet presAssocID="{04B7B304-7A07-44DF-963F-5DD00AE2C773}" presName="node" presStyleLbl="node1" presStyleIdx="1" presStyleCnt="8">
        <dgm:presLayoutVars>
          <dgm:bulletEnabled val="1"/>
        </dgm:presLayoutVars>
      </dgm:prSet>
      <dgm:spPr/>
    </dgm:pt>
    <dgm:pt modelId="{BDC9893A-E316-4B0A-A551-410AF5C714BA}" type="pres">
      <dgm:prSet presAssocID="{099C0F2C-7EE1-4830-A265-4C14BA22B067}" presName="sibTrans" presStyleCnt="0"/>
      <dgm:spPr/>
    </dgm:pt>
    <dgm:pt modelId="{1BE70232-EFD6-473D-8363-5104C68735AA}" type="pres">
      <dgm:prSet presAssocID="{19082E18-9FE4-4C2B-9D75-B56F27EE596C}" presName="node" presStyleLbl="node1" presStyleIdx="2" presStyleCnt="8">
        <dgm:presLayoutVars>
          <dgm:bulletEnabled val="1"/>
        </dgm:presLayoutVars>
      </dgm:prSet>
      <dgm:spPr/>
    </dgm:pt>
    <dgm:pt modelId="{B7FFDE85-EF1F-44A7-8ED8-349E7B4E3599}" type="pres">
      <dgm:prSet presAssocID="{E138BD2C-E66D-444A-B4F5-173474F81B34}" presName="sibTrans" presStyleCnt="0"/>
      <dgm:spPr/>
    </dgm:pt>
    <dgm:pt modelId="{CAC54FC1-D4AC-43C6-8C29-B3CF96810B11}" type="pres">
      <dgm:prSet presAssocID="{9BB78513-EDA6-496D-B699-21A716239ADA}" presName="node" presStyleLbl="node1" presStyleIdx="3" presStyleCnt="8">
        <dgm:presLayoutVars>
          <dgm:bulletEnabled val="1"/>
        </dgm:presLayoutVars>
      </dgm:prSet>
      <dgm:spPr/>
    </dgm:pt>
    <dgm:pt modelId="{6B63732A-9F98-4DCB-9E34-EBBE88BE2DC7}" type="pres">
      <dgm:prSet presAssocID="{A815BC9D-9EC1-475B-9B11-2073CF89BF24}" presName="sibTrans" presStyleCnt="0"/>
      <dgm:spPr/>
    </dgm:pt>
    <dgm:pt modelId="{CE05D6D0-C397-4632-8498-70B64CE592DD}" type="pres">
      <dgm:prSet presAssocID="{E5C76EB2-1D5F-4039-B389-BDCD25A1364D}" presName="node" presStyleLbl="node1" presStyleIdx="4" presStyleCnt="8" custLinFactX="14428" custLinFactNeighborX="100000" custLinFactNeighborY="5652">
        <dgm:presLayoutVars>
          <dgm:bulletEnabled val="1"/>
        </dgm:presLayoutVars>
      </dgm:prSet>
      <dgm:spPr/>
    </dgm:pt>
    <dgm:pt modelId="{497F0A6F-9F77-4FAB-B478-925100938F31}" type="pres">
      <dgm:prSet presAssocID="{87254160-A476-4BF2-84A2-6C745D53CE24}" presName="sibTrans" presStyleCnt="0"/>
      <dgm:spPr/>
    </dgm:pt>
    <dgm:pt modelId="{B8D1D454-F8FB-4200-9DE2-F9F3C127AF8D}" type="pres">
      <dgm:prSet presAssocID="{6CD2C21A-CE8C-46A6-9E43-1DA46CC211E8}" presName="node" presStyleLbl="node1" presStyleIdx="5" presStyleCnt="8" custLinFactX="10212" custLinFactNeighborX="100000" custLinFactNeighborY="617">
        <dgm:presLayoutVars>
          <dgm:bulletEnabled val="1"/>
        </dgm:presLayoutVars>
      </dgm:prSet>
      <dgm:spPr/>
    </dgm:pt>
    <dgm:pt modelId="{FC828150-A040-49FA-8C09-F99736D61A1F}" type="pres">
      <dgm:prSet presAssocID="{B2129F83-84DC-4164-98BA-3CECFC0B7233}" presName="sibTrans" presStyleCnt="0"/>
      <dgm:spPr/>
    </dgm:pt>
    <dgm:pt modelId="{90F511CB-A055-467E-A178-D5351873BD84}" type="pres">
      <dgm:prSet presAssocID="{D1962EDB-4848-4F60-8AB5-7DF71D9A20E1}" presName="node" presStyleLbl="node1" presStyleIdx="6" presStyleCnt="8" custLinFactX="12755" custLinFactNeighborX="100000" custLinFactNeighborY="617">
        <dgm:presLayoutVars>
          <dgm:bulletEnabled val="1"/>
        </dgm:presLayoutVars>
      </dgm:prSet>
      <dgm:spPr/>
    </dgm:pt>
    <dgm:pt modelId="{B82277D5-BE36-4CBF-BF22-E841515BCD47}" type="pres">
      <dgm:prSet presAssocID="{210BC66B-FFDC-4007-B060-788FF48ABB77}" presName="sibTrans" presStyleCnt="0"/>
      <dgm:spPr/>
    </dgm:pt>
    <dgm:pt modelId="{BE17D73F-2EA2-4C75-9F72-4E22C0F54649}" type="pres">
      <dgm:prSet presAssocID="{38D07394-E1BF-4CA5-9942-A40D6577622F}" presName="node" presStyleLbl="node1" presStyleIdx="7" presStyleCnt="8" custLinFactX="-128990" custLinFactNeighborX="-200000" custLinFactNeighborY="10042">
        <dgm:presLayoutVars>
          <dgm:bulletEnabled val="1"/>
        </dgm:presLayoutVars>
      </dgm:prSet>
      <dgm:spPr/>
    </dgm:pt>
  </dgm:ptLst>
  <dgm:cxnLst>
    <dgm:cxn modelId="{4A2C2E01-8F50-4F27-B64D-EA156B55FA37}" type="presOf" srcId="{6CD2C21A-CE8C-46A6-9E43-1DA46CC211E8}" destId="{B8D1D454-F8FB-4200-9DE2-F9F3C127AF8D}" srcOrd="0" destOrd="0" presId="urn:microsoft.com/office/officeart/2005/8/layout/default"/>
    <dgm:cxn modelId="{E0DDFE17-FEE8-455C-B733-84811BE92DE0}" srcId="{5637A65F-B9B3-4086-83A4-82FF9F4364B7}" destId="{E5C76EB2-1D5F-4039-B389-BDCD25A1364D}" srcOrd="4" destOrd="0" parTransId="{F8CE0C0D-6ED9-47D9-8BBB-FC7D79E650AD}" sibTransId="{87254160-A476-4BF2-84A2-6C745D53CE24}"/>
    <dgm:cxn modelId="{30F9392E-448F-441E-9DF7-233035A8A00D}" srcId="{5637A65F-B9B3-4086-83A4-82FF9F4364B7}" destId="{19082E18-9FE4-4C2B-9D75-B56F27EE596C}" srcOrd="2" destOrd="0" parTransId="{EF0C0951-7F17-4C3A-B009-34F03F943624}" sibTransId="{E138BD2C-E66D-444A-B4F5-173474F81B34}"/>
    <dgm:cxn modelId="{F1CE4831-70A9-4496-8709-F5F39716D4C8}" type="presOf" srcId="{E5C76EB2-1D5F-4039-B389-BDCD25A1364D}" destId="{CE05D6D0-C397-4632-8498-70B64CE592DD}" srcOrd="0" destOrd="0" presId="urn:microsoft.com/office/officeart/2005/8/layout/default"/>
    <dgm:cxn modelId="{7B5E1463-F9F6-4182-958B-EDA5E4130B94}" srcId="{5637A65F-B9B3-4086-83A4-82FF9F4364B7}" destId="{D1962EDB-4848-4F60-8AB5-7DF71D9A20E1}" srcOrd="6" destOrd="0" parTransId="{AC15114C-970A-4FF5-93FE-FD090AC47852}" sibTransId="{210BC66B-FFDC-4007-B060-788FF48ABB77}"/>
    <dgm:cxn modelId="{13145A63-1383-4B91-A0D0-18C16EFDDC52}" srcId="{5637A65F-B9B3-4086-83A4-82FF9F4364B7}" destId="{6CD2C21A-CE8C-46A6-9E43-1DA46CC211E8}" srcOrd="5" destOrd="0" parTransId="{FFBB1726-B2FB-448E-A0E2-72A4D0BCEAC9}" sibTransId="{B2129F83-84DC-4164-98BA-3CECFC0B7233}"/>
    <dgm:cxn modelId="{FCB1FE48-D8BB-4302-9D9D-382B43F3EA35}" srcId="{5637A65F-B9B3-4086-83A4-82FF9F4364B7}" destId="{9BB78513-EDA6-496D-B699-21A716239ADA}" srcOrd="3" destOrd="0" parTransId="{53B89C02-8735-4C08-9757-162560696010}" sibTransId="{A815BC9D-9EC1-475B-9B11-2073CF89BF24}"/>
    <dgm:cxn modelId="{C08FF259-C2E6-4C0E-8789-91F8880290EA}" type="presOf" srcId="{9BB78513-EDA6-496D-B699-21A716239ADA}" destId="{CAC54FC1-D4AC-43C6-8C29-B3CF96810B11}" srcOrd="0" destOrd="0" presId="urn:microsoft.com/office/officeart/2005/8/layout/default"/>
    <dgm:cxn modelId="{3EC2177E-F41E-4D55-A39C-30933BBBB50E}" type="presOf" srcId="{38D07394-E1BF-4CA5-9942-A40D6577622F}" destId="{BE17D73F-2EA2-4C75-9F72-4E22C0F54649}" srcOrd="0" destOrd="0" presId="urn:microsoft.com/office/officeart/2005/8/layout/default"/>
    <dgm:cxn modelId="{33EDC98E-0540-494B-9AE0-5BCA9AFBD0B0}" type="presOf" srcId="{5637A65F-B9B3-4086-83A4-82FF9F4364B7}" destId="{8558D3AA-84EB-49A2-BE9B-D6D7D8414F64}" srcOrd="0" destOrd="0" presId="urn:microsoft.com/office/officeart/2005/8/layout/default"/>
    <dgm:cxn modelId="{4626AB91-0D50-46A4-908C-632816831ACA}" type="presOf" srcId="{D1962EDB-4848-4F60-8AB5-7DF71D9A20E1}" destId="{90F511CB-A055-467E-A178-D5351873BD84}" srcOrd="0" destOrd="0" presId="urn:microsoft.com/office/officeart/2005/8/layout/default"/>
    <dgm:cxn modelId="{D2265C92-E9D1-4522-93DB-340CB669A856}" srcId="{5637A65F-B9B3-4086-83A4-82FF9F4364B7}" destId="{04B7B304-7A07-44DF-963F-5DD00AE2C773}" srcOrd="1" destOrd="0" parTransId="{876C9955-1E45-4A4A-BB61-916650660586}" sibTransId="{099C0F2C-7EE1-4830-A265-4C14BA22B067}"/>
    <dgm:cxn modelId="{71B35095-9102-450D-8288-AF3FED1F9E88}" type="presOf" srcId="{327C670C-2BFF-470D-B397-00789D2C67A1}" destId="{D1864F01-BC24-4635-AEF2-6A9B66C25438}" srcOrd="0" destOrd="0" presId="urn:microsoft.com/office/officeart/2005/8/layout/default"/>
    <dgm:cxn modelId="{B8B320C5-A81B-4089-AD68-094B5A8C25AF}" type="presOf" srcId="{04B7B304-7A07-44DF-963F-5DD00AE2C773}" destId="{C3DD9C10-F01F-4BA8-9496-6FC6BB8F8918}" srcOrd="0" destOrd="0" presId="urn:microsoft.com/office/officeart/2005/8/layout/default"/>
    <dgm:cxn modelId="{58C4F4CA-6939-49C0-BDFE-D3C5B610E9CF}" srcId="{5637A65F-B9B3-4086-83A4-82FF9F4364B7}" destId="{327C670C-2BFF-470D-B397-00789D2C67A1}" srcOrd="0" destOrd="0" parTransId="{46984168-3C26-4470-AFCF-8E9FD9CD5C82}" sibTransId="{74EEAA4C-CA5C-4EA9-9CC1-8AFA39A19562}"/>
    <dgm:cxn modelId="{6973D1D9-2AA8-421E-AFF4-5F2D66A6B372}" type="presOf" srcId="{19082E18-9FE4-4C2B-9D75-B56F27EE596C}" destId="{1BE70232-EFD6-473D-8363-5104C68735AA}" srcOrd="0" destOrd="0" presId="urn:microsoft.com/office/officeart/2005/8/layout/default"/>
    <dgm:cxn modelId="{68AF40FF-3E2C-4C70-9674-E910B0D610A0}" srcId="{5637A65F-B9B3-4086-83A4-82FF9F4364B7}" destId="{38D07394-E1BF-4CA5-9942-A40D6577622F}" srcOrd="7" destOrd="0" parTransId="{DE652ECB-26F5-422F-BBEA-3D04431953C7}" sibTransId="{C53F8EED-AC0F-434D-B158-430DF255B113}"/>
    <dgm:cxn modelId="{FA936E47-8B6C-4BE8-A3FF-DD41FD2B34B8}" type="presParOf" srcId="{8558D3AA-84EB-49A2-BE9B-D6D7D8414F64}" destId="{D1864F01-BC24-4635-AEF2-6A9B66C25438}" srcOrd="0" destOrd="0" presId="urn:microsoft.com/office/officeart/2005/8/layout/default"/>
    <dgm:cxn modelId="{715512E7-EAB0-49BF-BFC8-837066CC6663}" type="presParOf" srcId="{8558D3AA-84EB-49A2-BE9B-D6D7D8414F64}" destId="{D49E2B52-3E56-4FB5-99CE-1763E13E609A}" srcOrd="1" destOrd="0" presId="urn:microsoft.com/office/officeart/2005/8/layout/default"/>
    <dgm:cxn modelId="{72DC5A2C-066A-444D-A313-0C31E9B7A62D}" type="presParOf" srcId="{8558D3AA-84EB-49A2-BE9B-D6D7D8414F64}" destId="{C3DD9C10-F01F-4BA8-9496-6FC6BB8F8918}" srcOrd="2" destOrd="0" presId="urn:microsoft.com/office/officeart/2005/8/layout/default"/>
    <dgm:cxn modelId="{9086D506-58C6-425E-B12A-581F185BDD1D}" type="presParOf" srcId="{8558D3AA-84EB-49A2-BE9B-D6D7D8414F64}" destId="{BDC9893A-E316-4B0A-A551-410AF5C714BA}" srcOrd="3" destOrd="0" presId="urn:microsoft.com/office/officeart/2005/8/layout/default"/>
    <dgm:cxn modelId="{606E9A7F-98A2-4BDB-9A99-D9354EE28EEA}" type="presParOf" srcId="{8558D3AA-84EB-49A2-BE9B-D6D7D8414F64}" destId="{1BE70232-EFD6-473D-8363-5104C68735AA}" srcOrd="4" destOrd="0" presId="urn:microsoft.com/office/officeart/2005/8/layout/default"/>
    <dgm:cxn modelId="{AFAA613E-6F4E-4985-8329-C39BD54B064F}" type="presParOf" srcId="{8558D3AA-84EB-49A2-BE9B-D6D7D8414F64}" destId="{B7FFDE85-EF1F-44A7-8ED8-349E7B4E3599}" srcOrd="5" destOrd="0" presId="urn:microsoft.com/office/officeart/2005/8/layout/default"/>
    <dgm:cxn modelId="{D6E819ED-75E9-45D7-BC8B-33F732F7AC28}" type="presParOf" srcId="{8558D3AA-84EB-49A2-BE9B-D6D7D8414F64}" destId="{CAC54FC1-D4AC-43C6-8C29-B3CF96810B11}" srcOrd="6" destOrd="0" presId="urn:microsoft.com/office/officeart/2005/8/layout/default"/>
    <dgm:cxn modelId="{15A50D6D-2531-4742-B3BA-0D5A2898FD8C}" type="presParOf" srcId="{8558D3AA-84EB-49A2-BE9B-D6D7D8414F64}" destId="{6B63732A-9F98-4DCB-9E34-EBBE88BE2DC7}" srcOrd="7" destOrd="0" presId="urn:microsoft.com/office/officeart/2005/8/layout/default"/>
    <dgm:cxn modelId="{F9E9C5C6-0CC7-434F-8D9E-5D32816884E3}" type="presParOf" srcId="{8558D3AA-84EB-49A2-BE9B-D6D7D8414F64}" destId="{CE05D6D0-C397-4632-8498-70B64CE592DD}" srcOrd="8" destOrd="0" presId="urn:microsoft.com/office/officeart/2005/8/layout/default"/>
    <dgm:cxn modelId="{98FBB35E-85F9-4897-8830-1D571B359D8C}" type="presParOf" srcId="{8558D3AA-84EB-49A2-BE9B-D6D7D8414F64}" destId="{497F0A6F-9F77-4FAB-B478-925100938F31}" srcOrd="9" destOrd="0" presId="urn:microsoft.com/office/officeart/2005/8/layout/default"/>
    <dgm:cxn modelId="{17459965-38A8-4F5E-BB87-7AF1C8F60F99}" type="presParOf" srcId="{8558D3AA-84EB-49A2-BE9B-D6D7D8414F64}" destId="{B8D1D454-F8FB-4200-9DE2-F9F3C127AF8D}" srcOrd="10" destOrd="0" presId="urn:microsoft.com/office/officeart/2005/8/layout/default"/>
    <dgm:cxn modelId="{B18279EE-194B-4F05-A1E8-286786B5C215}" type="presParOf" srcId="{8558D3AA-84EB-49A2-BE9B-D6D7D8414F64}" destId="{FC828150-A040-49FA-8C09-F99736D61A1F}" srcOrd="11" destOrd="0" presId="urn:microsoft.com/office/officeart/2005/8/layout/default"/>
    <dgm:cxn modelId="{59735331-985B-4E93-8697-CF0F3E0873CB}" type="presParOf" srcId="{8558D3AA-84EB-49A2-BE9B-D6D7D8414F64}" destId="{90F511CB-A055-467E-A178-D5351873BD84}" srcOrd="12" destOrd="0" presId="urn:microsoft.com/office/officeart/2005/8/layout/default"/>
    <dgm:cxn modelId="{434EFDE6-3AE6-41DD-A02F-F914AC4749A0}" type="presParOf" srcId="{8558D3AA-84EB-49A2-BE9B-D6D7D8414F64}" destId="{B82277D5-BE36-4CBF-BF22-E841515BCD47}" srcOrd="13" destOrd="0" presId="urn:microsoft.com/office/officeart/2005/8/layout/default"/>
    <dgm:cxn modelId="{A737B99E-0B07-4A58-AD1D-10F49C66C30D}" type="presParOf" srcId="{8558D3AA-84EB-49A2-BE9B-D6D7D8414F64}" destId="{BE17D73F-2EA2-4C75-9F72-4E22C0F5464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37A65F-B9B3-4086-83A4-82FF9F4364B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7C670C-2BFF-470D-B397-00789D2C67A1}">
      <dgm:prSet phldr="0"/>
      <dgm:spPr/>
      <dgm:t>
        <a:bodyPr/>
        <a:lstStyle/>
        <a:p>
          <a:pPr rtl="0"/>
          <a:r>
            <a:rPr lang="tr-TR" b="1" dirty="0">
              <a:latin typeface="Calibri Light" panose="020F0302020204030204"/>
            </a:rPr>
            <a:t>EN FAZLA 3 ANADOLU YADA MESLEK YADA İMAM HATİP LİSESİ SEÇEBİLİYORSUNUZ</a:t>
          </a:r>
          <a:endParaRPr lang="tr-TR" b="1" dirty="0"/>
        </a:p>
      </dgm:t>
    </dgm:pt>
    <dgm:pt modelId="{46984168-3C26-4470-AFCF-8E9FD9CD5C82}" type="parTrans" cxnId="{58C4F4CA-6939-49C0-BDFE-D3C5B610E9CF}">
      <dgm:prSet/>
      <dgm:spPr/>
      <dgm:t>
        <a:bodyPr/>
        <a:lstStyle/>
        <a:p>
          <a:endParaRPr lang="en-US"/>
        </a:p>
      </dgm:t>
    </dgm:pt>
    <dgm:pt modelId="{74EEAA4C-CA5C-4EA9-9CC1-8AFA39A19562}" type="sibTrans" cxnId="{58C4F4CA-6939-49C0-BDFE-D3C5B610E9CF}">
      <dgm:prSet/>
      <dgm:spPr/>
      <dgm:t>
        <a:bodyPr/>
        <a:lstStyle/>
        <a:p>
          <a:endParaRPr lang="en-US"/>
        </a:p>
      </dgm:t>
    </dgm:pt>
    <dgm:pt modelId="{04B7B304-7A07-44DF-963F-5DD00AE2C773}">
      <dgm:prSet phldr="0"/>
      <dgm:spPr/>
      <dgm:t>
        <a:bodyPr/>
        <a:lstStyle/>
        <a:p>
          <a:pPr rtl="0"/>
          <a:r>
            <a:rPr lang="tr-TR" dirty="0">
              <a:solidFill>
                <a:schemeClr val="bg1"/>
              </a:solidFill>
              <a:latin typeface="Calibri Light" panose="020F0302020204030204"/>
            </a:rPr>
            <a:t>KAYIT ALANINDAKİ OKULLAR</a:t>
          </a:r>
          <a:r>
            <a:rPr lang="tr-TR" dirty="0">
              <a:solidFill>
                <a:schemeClr val="accent6">
                  <a:lumMod val="75000"/>
                </a:schemeClr>
              </a:solidFill>
              <a:latin typeface="Calibri Light" panose="020F0302020204030204"/>
            </a:rPr>
            <a:t> </a:t>
          </a:r>
          <a:r>
            <a:rPr lang="tr-TR" b="1" dirty="0">
              <a:solidFill>
                <a:schemeClr val="accent6">
                  <a:lumMod val="50000"/>
                </a:schemeClr>
              </a:solidFill>
              <a:latin typeface="Calibri Light" panose="020F0302020204030204"/>
            </a:rPr>
            <a:t>YEŞİL </a:t>
          </a:r>
          <a:r>
            <a:rPr lang="tr-TR" b="1" dirty="0">
              <a:solidFill>
                <a:schemeClr val="bg1"/>
              </a:solidFill>
              <a:latin typeface="Calibri Light" panose="020F0302020204030204"/>
            </a:rPr>
            <a:t>RENKLE BELİRTİLECEK</a:t>
          </a:r>
          <a:endParaRPr lang="tr-TR" b="1" dirty="0">
            <a:solidFill>
              <a:schemeClr val="bg1"/>
            </a:solidFill>
          </a:endParaRPr>
        </a:p>
      </dgm:t>
    </dgm:pt>
    <dgm:pt modelId="{876C9955-1E45-4A4A-BB61-916650660586}" type="parTrans" cxnId="{D2265C92-E9D1-4522-93DB-340CB669A856}">
      <dgm:prSet/>
      <dgm:spPr/>
      <dgm:t>
        <a:bodyPr/>
        <a:lstStyle/>
        <a:p>
          <a:endParaRPr lang="en-US"/>
        </a:p>
      </dgm:t>
    </dgm:pt>
    <dgm:pt modelId="{099C0F2C-7EE1-4830-A265-4C14BA22B067}" type="sibTrans" cxnId="{D2265C92-E9D1-4522-93DB-340CB669A856}">
      <dgm:prSet/>
      <dgm:spPr/>
      <dgm:t>
        <a:bodyPr/>
        <a:lstStyle/>
        <a:p>
          <a:endParaRPr lang="en-US"/>
        </a:p>
      </dgm:t>
    </dgm:pt>
    <dgm:pt modelId="{19082E18-9FE4-4C2B-9D75-B56F27EE596C}">
      <dgm:prSet/>
      <dgm:spPr/>
      <dgm:t>
        <a:bodyPr/>
        <a:lstStyle/>
        <a:p>
          <a:pPr rtl="0"/>
          <a:r>
            <a:rPr lang="tr-TR" dirty="0">
              <a:latin typeface="Calibri Light" panose="020F0302020204030204"/>
            </a:rPr>
            <a:t>KOMŞU KAYIT ALANI </a:t>
          </a:r>
          <a:r>
            <a:rPr lang="tr-TR" b="1" dirty="0">
              <a:solidFill>
                <a:srgbClr val="0070C0"/>
              </a:solidFill>
              <a:latin typeface="Calibri Light" panose="020F0302020204030204"/>
            </a:rPr>
            <a:t>MAVİ</a:t>
          </a:r>
          <a:r>
            <a:rPr lang="tr-TR" dirty="0">
              <a:latin typeface="Calibri Light" panose="020F0302020204030204"/>
            </a:rPr>
            <a:t> RENKLE BELİRTİLECEK</a:t>
          </a:r>
          <a:endParaRPr lang="tr-TR" dirty="0"/>
        </a:p>
      </dgm:t>
    </dgm:pt>
    <dgm:pt modelId="{EF0C0951-7F17-4C3A-B009-34F03F943624}" type="parTrans" cxnId="{30F9392E-448F-441E-9DF7-233035A8A00D}">
      <dgm:prSet/>
      <dgm:spPr/>
      <dgm:t>
        <a:bodyPr/>
        <a:lstStyle/>
        <a:p>
          <a:endParaRPr lang="en-US"/>
        </a:p>
      </dgm:t>
    </dgm:pt>
    <dgm:pt modelId="{E138BD2C-E66D-444A-B4F5-173474F81B34}" type="sibTrans" cxnId="{30F9392E-448F-441E-9DF7-233035A8A00D}">
      <dgm:prSet/>
      <dgm:spPr/>
      <dgm:t>
        <a:bodyPr/>
        <a:lstStyle/>
        <a:p>
          <a:endParaRPr lang="en-US"/>
        </a:p>
      </dgm:t>
    </dgm:pt>
    <dgm:pt modelId="{9BB78513-EDA6-496D-B699-21A716239ADA}">
      <dgm:prSet phldr="0"/>
      <dgm:spPr/>
      <dgm:t>
        <a:bodyPr/>
        <a:lstStyle/>
        <a:p>
          <a:pPr rtl="0"/>
          <a:r>
            <a:rPr lang="tr-TR" dirty="0">
              <a:solidFill>
                <a:schemeClr val="bg1"/>
              </a:solidFill>
              <a:latin typeface="Calibri Light" panose="020F0302020204030204"/>
            </a:rPr>
            <a:t>KAYIT ALANI DIŞINDAKİLER İSE</a:t>
          </a:r>
          <a:r>
            <a:rPr lang="tr-TR" dirty="0">
              <a:solidFill>
                <a:srgbClr val="FF0000"/>
              </a:solidFill>
              <a:latin typeface="Calibri Light" panose="020F0302020204030204"/>
            </a:rPr>
            <a:t> </a:t>
          </a:r>
          <a:r>
            <a:rPr lang="tr-TR" b="1" dirty="0">
              <a:solidFill>
                <a:srgbClr val="FF0000"/>
              </a:solidFill>
              <a:latin typeface="Calibri Light" panose="020F0302020204030204"/>
            </a:rPr>
            <a:t>KIRMIZI</a:t>
          </a:r>
          <a:r>
            <a:rPr lang="tr-TR" b="1" dirty="0">
              <a:latin typeface="Calibri Light" panose="020F0302020204030204"/>
            </a:rPr>
            <a:t> </a:t>
          </a:r>
          <a:r>
            <a:rPr lang="tr-TR" dirty="0">
              <a:latin typeface="Calibri Light" panose="020F0302020204030204"/>
            </a:rPr>
            <a:t>RENKLE BELİRTİLECEK</a:t>
          </a:r>
          <a:endParaRPr lang="tr-TR" dirty="0"/>
        </a:p>
      </dgm:t>
    </dgm:pt>
    <dgm:pt modelId="{53B89C02-8735-4C08-9757-162560696010}" type="parTrans" cxnId="{FCB1FE48-D8BB-4302-9D9D-382B43F3EA35}">
      <dgm:prSet/>
      <dgm:spPr/>
      <dgm:t>
        <a:bodyPr/>
        <a:lstStyle/>
        <a:p>
          <a:endParaRPr lang="en-US"/>
        </a:p>
      </dgm:t>
    </dgm:pt>
    <dgm:pt modelId="{A815BC9D-9EC1-475B-9B11-2073CF89BF24}" type="sibTrans" cxnId="{FCB1FE48-D8BB-4302-9D9D-382B43F3EA35}">
      <dgm:prSet/>
      <dgm:spPr/>
      <dgm:t>
        <a:bodyPr/>
        <a:lstStyle/>
        <a:p>
          <a:endParaRPr lang="en-US"/>
        </a:p>
      </dgm:t>
    </dgm:pt>
    <dgm:pt modelId="{D1962EDB-4848-4F60-8AB5-7DF71D9A20E1}">
      <dgm:prSet phldr="0"/>
      <dgm:spPr/>
      <dgm:t>
        <a:bodyPr/>
        <a:lstStyle/>
        <a:p>
          <a:pPr rtl="0"/>
          <a:r>
            <a:rPr lang="tr-TR" dirty="0">
              <a:latin typeface="Calibri Light" panose="020F0302020204030204"/>
            </a:rPr>
            <a:t>YERLEŞTİRME İŞLEMİ ÖNCE MERKEZİ SINAV PUANIMIZA GÖRE YAPILACAKTIR.</a:t>
          </a:r>
          <a:endParaRPr lang="tr-TR" dirty="0"/>
        </a:p>
      </dgm:t>
    </dgm:pt>
    <dgm:pt modelId="{AC15114C-970A-4FF5-93FE-FD090AC47852}" type="parTrans" cxnId="{7B5E1463-F9F6-4182-958B-EDA5E4130B94}">
      <dgm:prSet/>
      <dgm:spPr/>
      <dgm:t>
        <a:bodyPr/>
        <a:lstStyle/>
        <a:p>
          <a:endParaRPr lang="en-US"/>
        </a:p>
      </dgm:t>
    </dgm:pt>
    <dgm:pt modelId="{210BC66B-FFDC-4007-B060-788FF48ABB77}" type="sibTrans" cxnId="{7B5E1463-F9F6-4182-958B-EDA5E4130B94}">
      <dgm:prSet/>
      <dgm:spPr/>
      <dgm:t>
        <a:bodyPr/>
        <a:lstStyle/>
        <a:p>
          <a:endParaRPr lang="en-US"/>
        </a:p>
      </dgm:t>
    </dgm:pt>
    <dgm:pt modelId="{876113C6-B2D3-4A3E-944E-AA56FB62B980}">
      <dgm:prSet phldr="0"/>
      <dgm:spPr/>
      <dgm:t>
        <a:bodyPr/>
        <a:lstStyle/>
        <a:p>
          <a:pPr rtl="0"/>
          <a:r>
            <a:rPr lang="tr-TR" b="1" dirty="0"/>
            <a:t>Tercihler okul müdürlüğü tarafından elektronik ortamda onaylanacaktır.</a:t>
          </a:r>
          <a:endParaRPr lang="tr-TR" dirty="0">
            <a:latin typeface="Calibri Light" panose="020F0302020204030204"/>
          </a:endParaRPr>
        </a:p>
      </dgm:t>
    </dgm:pt>
    <dgm:pt modelId="{D8BB5EEF-C6EA-4289-AA10-F92D78F5BF92}" type="parTrans" cxnId="{410F4BE1-7F5A-46D7-8E1D-45CCDA45FF7C}">
      <dgm:prSet/>
      <dgm:spPr/>
      <dgm:t>
        <a:bodyPr/>
        <a:lstStyle/>
        <a:p>
          <a:endParaRPr lang="tr-TR"/>
        </a:p>
      </dgm:t>
    </dgm:pt>
    <dgm:pt modelId="{F29A4B21-962D-4F6E-AEF1-DEB7CD20C8F7}" type="sibTrans" cxnId="{410F4BE1-7F5A-46D7-8E1D-45CCDA45FF7C}">
      <dgm:prSet/>
      <dgm:spPr/>
      <dgm:t>
        <a:bodyPr/>
        <a:lstStyle/>
        <a:p>
          <a:endParaRPr lang="tr-TR"/>
        </a:p>
      </dgm:t>
    </dgm:pt>
    <dgm:pt modelId="{1F3C8791-1CCA-4CA6-A64D-2715070340D9}">
      <dgm:prSet/>
      <dgm:spPr/>
      <dgm:t>
        <a:bodyPr/>
        <a:lstStyle/>
        <a:p>
          <a:r>
            <a:rPr lang="tr-TR" dirty="0"/>
            <a:t>Elektronik ortamda tercih işlemlerini yapamayanlar için okul müdürlükleri, tercih işlemlerini öğrenci velisinin talebi üzerine, velinin doldurup imzalayarak verdiği “Yerleştirme Tercihleri İçin Ön Çalışma Formu EK-1”e bağlı kalarak veli adına yapacaktır. (16 Temmuz 2021 saat 17.00’ye kadar)</a:t>
          </a:r>
        </a:p>
      </dgm:t>
    </dgm:pt>
    <dgm:pt modelId="{43FDA68B-9587-4A4A-9F2A-2364977B5B1F}" type="parTrans" cxnId="{85255B6D-2C23-4FA8-9E57-C3962C1E4ED9}">
      <dgm:prSet/>
      <dgm:spPr/>
      <dgm:t>
        <a:bodyPr/>
        <a:lstStyle/>
        <a:p>
          <a:endParaRPr lang="tr-TR"/>
        </a:p>
      </dgm:t>
    </dgm:pt>
    <dgm:pt modelId="{2B642770-316D-4015-BBCF-0220B85ED11F}" type="sibTrans" cxnId="{85255B6D-2C23-4FA8-9E57-C3962C1E4ED9}">
      <dgm:prSet/>
      <dgm:spPr/>
      <dgm:t>
        <a:bodyPr/>
        <a:lstStyle/>
        <a:p>
          <a:endParaRPr lang="tr-TR"/>
        </a:p>
      </dgm:t>
    </dgm:pt>
    <dgm:pt modelId="{8558D3AA-84EB-49A2-BE9B-D6D7D8414F64}" type="pres">
      <dgm:prSet presAssocID="{5637A65F-B9B3-4086-83A4-82FF9F4364B7}" presName="diagram" presStyleCnt="0">
        <dgm:presLayoutVars>
          <dgm:dir/>
          <dgm:resizeHandles val="exact"/>
        </dgm:presLayoutVars>
      </dgm:prSet>
      <dgm:spPr/>
    </dgm:pt>
    <dgm:pt modelId="{D1864F01-BC24-4635-AEF2-6A9B66C25438}" type="pres">
      <dgm:prSet presAssocID="{327C670C-2BFF-470D-B397-00789D2C67A1}" presName="node" presStyleLbl="node1" presStyleIdx="0" presStyleCnt="7">
        <dgm:presLayoutVars>
          <dgm:bulletEnabled val="1"/>
        </dgm:presLayoutVars>
      </dgm:prSet>
      <dgm:spPr/>
    </dgm:pt>
    <dgm:pt modelId="{D49E2B52-3E56-4FB5-99CE-1763E13E609A}" type="pres">
      <dgm:prSet presAssocID="{74EEAA4C-CA5C-4EA9-9CC1-8AFA39A19562}" presName="sibTrans" presStyleCnt="0"/>
      <dgm:spPr/>
    </dgm:pt>
    <dgm:pt modelId="{C3DD9C10-F01F-4BA8-9496-6FC6BB8F8918}" type="pres">
      <dgm:prSet presAssocID="{04B7B304-7A07-44DF-963F-5DD00AE2C773}" presName="node" presStyleLbl="node1" presStyleIdx="1" presStyleCnt="7">
        <dgm:presLayoutVars>
          <dgm:bulletEnabled val="1"/>
        </dgm:presLayoutVars>
      </dgm:prSet>
      <dgm:spPr/>
    </dgm:pt>
    <dgm:pt modelId="{BDC9893A-E316-4B0A-A551-410AF5C714BA}" type="pres">
      <dgm:prSet presAssocID="{099C0F2C-7EE1-4830-A265-4C14BA22B067}" presName="sibTrans" presStyleCnt="0"/>
      <dgm:spPr/>
    </dgm:pt>
    <dgm:pt modelId="{1BE70232-EFD6-473D-8363-5104C68735AA}" type="pres">
      <dgm:prSet presAssocID="{19082E18-9FE4-4C2B-9D75-B56F27EE596C}" presName="node" presStyleLbl="node1" presStyleIdx="2" presStyleCnt="7">
        <dgm:presLayoutVars>
          <dgm:bulletEnabled val="1"/>
        </dgm:presLayoutVars>
      </dgm:prSet>
      <dgm:spPr/>
    </dgm:pt>
    <dgm:pt modelId="{B7FFDE85-EF1F-44A7-8ED8-349E7B4E3599}" type="pres">
      <dgm:prSet presAssocID="{E138BD2C-E66D-444A-B4F5-173474F81B34}" presName="sibTrans" presStyleCnt="0"/>
      <dgm:spPr/>
    </dgm:pt>
    <dgm:pt modelId="{CAC54FC1-D4AC-43C6-8C29-B3CF96810B11}" type="pres">
      <dgm:prSet presAssocID="{9BB78513-EDA6-496D-B699-21A716239ADA}" presName="node" presStyleLbl="node1" presStyleIdx="3" presStyleCnt="7">
        <dgm:presLayoutVars>
          <dgm:bulletEnabled val="1"/>
        </dgm:presLayoutVars>
      </dgm:prSet>
      <dgm:spPr/>
    </dgm:pt>
    <dgm:pt modelId="{6B63732A-9F98-4DCB-9E34-EBBE88BE2DC7}" type="pres">
      <dgm:prSet presAssocID="{A815BC9D-9EC1-475B-9B11-2073CF89BF24}" presName="sibTrans" presStyleCnt="0"/>
      <dgm:spPr/>
    </dgm:pt>
    <dgm:pt modelId="{2D2691CA-F868-45FF-A188-2940FC0C4461}" type="pres">
      <dgm:prSet presAssocID="{1F3C8791-1CCA-4CA6-A64D-2715070340D9}" presName="node" presStyleLbl="node1" presStyleIdx="4" presStyleCnt="7" custLinFactNeighborX="-9355" custLinFactNeighborY="1799">
        <dgm:presLayoutVars>
          <dgm:bulletEnabled val="1"/>
        </dgm:presLayoutVars>
      </dgm:prSet>
      <dgm:spPr/>
    </dgm:pt>
    <dgm:pt modelId="{AFAD8971-08C9-4AA6-AD45-A306B9ECEA76}" type="pres">
      <dgm:prSet presAssocID="{2B642770-316D-4015-BBCF-0220B85ED11F}" presName="sibTrans" presStyleCnt="0"/>
      <dgm:spPr/>
    </dgm:pt>
    <dgm:pt modelId="{AEDE164D-8A6D-4142-B524-C93C951A19F1}" type="pres">
      <dgm:prSet presAssocID="{876113C6-B2D3-4A3E-944E-AA56FB62B980}" presName="node" presStyleLbl="node1" presStyleIdx="5" presStyleCnt="7">
        <dgm:presLayoutVars>
          <dgm:bulletEnabled val="1"/>
        </dgm:presLayoutVars>
      </dgm:prSet>
      <dgm:spPr/>
    </dgm:pt>
    <dgm:pt modelId="{EC82AF74-1BE0-441F-BB94-985C2D4DCA98}" type="pres">
      <dgm:prSet presAssocID="{F29A4B21-962D-4F6E-AEF1-DEB7CD20C8F7}" presName="sibTrans" presStyleCnt="0"/>
      <dgm:spPr/>
    </dgm:pt>
    <dgm:pt modelId="{90F511CB-A055-467E-A178-D5351873BD84}" type="pres">
      <dgm:prSet presAssocID="{D1962EDB-4848-4F60-8AB5-7DF71D9A20E1}" presName="node" presStyleLbl="node1" presStyleIdx="6" presStyleCnt="7">
        <dgm:presLayoutVars>
          <dgm:bulletEnabled val="1"/>
        </dgm:presLayoutVars>
      </dgm:prSet>
      <dgm:spPr/>
    </dgm:pt>
  </dgm:ptLst>
  <dgm:cxnLst>
    <dgm:cxn modelId="{30F9392E-448F-441E-9DF7-233035A8A00D}" srcId="{5637A65F-B9B3-4086-83A4-82FF9F4364B7}" destId="{19082E18-9FE4-4C2B-9D75-B56F27EE596C}" srcOrd="2" destOrd="0" parTransId="{EF0C0951-7F17-4C3A-B009-34F03F943624}" sibTransId="{E138BD2C-E66D-444A-B4F5-173474F81B34}"/>
    <dgm:cxn modelId="{2A0FE337-B96C-4C0A-B166-579473B3AE02}" type="presOf" srcId="{9BB78513-EDA6-496D-B699-21A716239ADA}" destId="{CAC54FC1-D4AC-43C6-8C29-B3CF96810B11}" srcOrd="0" destOrd="0" presId="urn:microsoft.com/office/officeart/2005/8/layout/default"/>
    <dgm:cxn modelId="{7B5E1463-F9F6-4182-958B-EDA5E4130B94}" srcId="{5637A65F-B9B3-4086-83A4-82FF9F4364B7}" destId="{D1962EDB-4848-4F60-8AB5-7DF71D9A20E1}" srcOrd="6" destOrd="0" parTransId="{AC15114C-970A-4FF5-93FE-FD090AC47852}" sibTransId="{210BC66B-FFDC-4007-B060-788FF48ABB77}"/>
    <dgm:cxn modelId="{D924D267-23A2-4AF1-B451-A65FB3C633AA}" type="presOf" srcId="{04B7B304-7A07-44DF-963F-5DD00AE2C773}" destId="{C3DD9C10-F01F-4BA8-9496-6FC6BB8F8918}" srcOrd="0" destOrd="0" presId="urn:microsoft.com/office/officeart/2005/8/layout/default"/>
    <dgm:cxn modelId="{FCB1FE48-D8BB-4302-9D9D-382B43F3EA35}" srcId="{5637A65F-B9B3-4086-83A4-82FF9F4364B7}" destId="{9BB78513-EDA6-496D-B699-21A716239ADA}" srcOrd="3" destOrd="0" parTransId="{53B89C02-8735-4C08-9757-162560696010}" sibTransId="{A815BC9D-9EC1-475B-9B11-2073CF89BF24}"/>
    <dgm:cxn modelId="{88199A4B-A5C1-48EE-B756-42D1B7713243}" type="presOf" srcId="{19082E18-9FE4-4C2B-9D75-B56F27EE596C}" destId="{1BE70232-EFD6-473D-8363-5104C68735AA}" srcOrd="0" destOrd="0" presId="urn:microsoft.com/office/officeart/2005/8/layout/default"/>
    <dgm:cxn modelId="{85255B6D-2C23-4FA8-9E57-C3962C1E4ED9}" srcId="{5637A65F-B9B3-4086-83A4-82FF9F4364B7}" destId="{1F3C8791-1CCA-4CA6-A64D-2715070340D9}" srcOrd="4" destOrd="0" parTransId="{43FDA68B-9587-4A4A-9F2A-2364977B5B1F}" sibTransId="{2B642770-316D-4015-BBCF-0220B85ED11F}"/>
    <dgm:cxn modelId="{CD6C0E58-9A59-4172-ABB8-39253C6B21D7}" type="presOf" srcId="{327C670C-2BFF-470D-B397-00789D2C67A1}" destId="{D1864F01-BC24-4635-AEF2-6A9B66C25438}" srcOrd="0" destOrd="0" presId="urn:microsoft.com/office/officeart/2005/8/layout/default"/>
    <dgm:cxn modelId="{33EDC98E-0540-494B-9AE0-5BCA9AFBD0B0}" type="presOf" srcId="{5637A65F-B9B3-4086-83A4-82FF9F4364B7}" destId="{8558D3AA-84EB-49A2-BE9B-D6D7D8414F64}" srcOrd="0" destOrd="0" presId="urn:microsoft.com/office/officeart/2005/8/layout/default"/>
    <dgm:cxn modelId="{D2265C92-E9D1-4522-93DB-340CB669A856}" srcId="{5637A65F-B9B3-4086-83A4-82FF9F4364B7}" destId="{04B7B304-7A07-44DF-963F-5DD00AE2C773}" srcOrd="1" destOrd="0" parTransId="{876C9955-1E45-4A4A-BB61-916650660586}" sibTransId="{099C0F2C-7EE1-4830-A265-4C14BA22B067}"/>
    <dgm:cxn modelId="{9ACBA4B2-FEA0-4001-B420-6E3A5CBFB5B1}" type="presOf" srcId="{D1962EDB-4848-4F60-8AB5-7DF71D9A20E1}" destId="{90F511CB-A055-467E-A178-D5351873BD84}" srcOrd="0" destOrd="0" presId="urn:microsoft.com/office/officeart/2005/8/layout/default"/>
    <dgm:cxn modelId="{0F9478C5-2D10-4F6E-9598-33673E65B6D3}" type="presOf" srcId="{876113C6-B2D3-4A3E-944E-AA56FB62B980}" destId="{AEDE164D-8A6D-4142-B524-C93C951A19F1}" srcOrd="0" destOrd="0" presId="urn:microsoft.com/office/officeart/2005/8/layout/default"/>
    <dgm:cxn modelId="{58C4F4CA-6939-49C0-BDFE-D3C5B610E9CF}" srcId="{5637A65F-B9B3-4086-83A4-82FF9F4364B7}" destId="{327C670C-2BFF-470D-B397-00789D2C67A1}" srcOrd="0" destOrd="0" parTransId="{46984168-3C26-4470-AFCF-8E9FD9CD5C82}" sibTransId="{74EEAA4C-CA5C-4EA9-9CC1-8AFA39A19562}"/>
    <dgm:cxn modelId="{410F4BE1-7F5A-46D7-8E1D-45CCDA45FF7C}" srcId="{5637A65F-B9B3-4086-83A4-82FF9F4364B7}" destId="{876113C6-B2D3-4A3E-944E-AA56FB62B980}" srcOrd="5" destOrd="0" parTransId="{D8BB5EEF-C6EA-4289-AA10-F92D78F5BF92}" sibTransId="{F29A4B21-962D-4F6E-AEF1-DEB7CD20C8F7}"/>
    <dgm:cxn modelId="{A4C164F8-F649-4445-9DBB-908F52C5211A}" type="presOf" srcId="{1F3C8791-1CCA-4CA6-A64D-2715070340D9}" destId="{2D2691CA-F868-45FF-A188-2940FC0C4461}" srcOrd="0" destOrd="0" presId="urn:microsoft.com/office/officeart/2005/8/layout/default"/>
    <dgm:cxn modelId="{9AAFE485-1BE0-436C-A9A2-27EAEBBC9A62}" type="presParOf" srcId="{8558D3AA-84EB-49A2-BE9B-D6D7D8414F64}" destId="{D1864F01-BC24-4635-AEF2-6A9B66C25438}" srcOrd="0" destOrd="0" presId="urn:microsoft.com/office/officeart/2005/8/layout/default"/>
    <dgm:cxn modelId="{6A996F41-B01C-42F5-A613-DDF427A60D9B}" type="presParOf" srcId="{8558D3AA-84EB-49A2-BE9B-D6D7D8414F64}" destId="{D49E2B52-3E56-4FB5-99CE-1763E13E609A}" srcOrd="1" destOrd="0" presId="urn:microsoft.com/office/officeart/2005/8/layout/default"/>
    <dgm:cxn modelId="{3AF00E16-FD99-4409-BB75-BA02F9200C57}" type="presParOf" srcId="{8558D3AA-84EB-49A2-BE9B-D6D7D8414F64}" destId="{C3DD9C10-F01F-4BA8-9496-6FC6BB8F8918}" srcOrd="2" destOrd="0" presId="urn:microsoft.com/office/officeart/2005/8/layout/default"/>
    <dgm:cxn modelId="{473867E0-C51B-424F-B97C-53EB270E224F}" type="presParOf" srcId="{8558D3AA-84EB-49A2-BE9B-D6D7D8414F64}" destId="{BDC9893A-E316-4B0A-A551-410AF5C714BA}" srcOrd="3" destOrd="0" presId="urn:microsoft.com/office/officeart/2005/8/layout/default"/>
    <dgm:cxn modelId="{79294647-0DF4-4120-A479-784454E1CAD8}" type="presParOf" srcId="{8558D3AA-84EB-49A2-BE9B-D6D7D8414F64}" destId="{1BE70232-EFD6-473D-8363-5104C68735AA}" srcOrd="4" destOrd="0" presId="urn:microsoft.com/office/officeart/2005/8/layout/default"/>
    <dgm:cxn modelId="{48B8F23C-07E6-4DB1-812A-4256F661C04A}" type="presParOf" srcId="{8558D3AA-84EB-49A2-BE9B-D6D7D8414F64}" destId="{B7FFDE85-EF1F-44A7-8ED8-349E7B4E3599}" srcOrd="5" destOrd="0" presId="urn:microsoft.com/office/officeart/2005/8/layout/default"/>
    <dgm:cxn modelId="{D31AD7ED-DD66-4314-B67B-C60DCAB23664}" type="presParOf" srcId="{8558D3AA-84EB-49A2-BE9B-D6D7D8414F64}" destId="{CAC54FC1-D4AC-43C6-8C29-B3CF96810B11}" srcOrd="6" destOrd="0" presId="urn:microsoft.com/office/officeart/2005/8/layout/default"/>
    <dgm:cxn modelId="{7D37BBC0-5861-4436-81DA-05D872EEE18D}" type="presParOf" srcId="{8558D3AA-84EB-49A2-BE9B-D6D7D8414F64}" destId="{6B63732A-9F98-4DCB-9E34-EBBE88BE2DC7}" srcOrd="7" destOrd="0" presId="urn:microsoft.com/office/officeart/2005/8/layout/default"/>
    <dgm:cxn modelId="{19784E63-9F68-4305-8109-137E86A7C85D}" type="presParOf" srcId="{8558D3AA-84EB-49A2-BE9B-D6D7D8414F64}" destId="{2D2691CA-F868-45FF-A188-2940FC0C4461}" srcOrd="8" destOrd="0" presId="urn:microsoft.com/office/officeart/2005/8/layout/default"/>
    <dgm:cxn modelId="{88B78D81-33A5-4D60-84BC-7FD76593165E}" type="presParOf" srcId="{8558D3AA-84EB-49A2-BE9B-D6D7D8414F64}" destId="{AFAD8971-08C9-4AA6-AD45-A306B9ECEA76}" srcOrd="9" destOrd="0" presId="urn:microsoft.com/office/officeart/2005/8/layout/default"/>
    <dgm:cxn modelId="{E333A749-DAB9-4147-95E8-B213BC09C57D}" type="presParOf" srcId="{8558D3AA-84EB-49A2-BE9B-D6D7D8414F64}" destId="{AEDE164D-8A6D-4142-B524-C93C951A19F1}" srcOrd="10" destOrd="0" presId="urn:microsoft.com/office/officeart/2005/8/layout/default"/>
    <dgm:cxn modelId="{40457202-D3D7-4D6B-B609-9F4110636035}" type="presParOf" srcId="{8558D3AA-84EB-49A2-BE9B-D6D7D8414F64}" destId="{EC82AF74-1BE0-441F-BB94-985C2D4DCA98}" srcOrd="11" destOrd="0" presId="urn:microsoft.com/office/officeart/2005/8/layout/default"/>
    <dgm:cxn modelId="{9A259821-4362-4AFB-9225-3B9420F733ED}" type="presParOf" srcId="{8558D3AA-84EB-49A2-BE9B-D6D7D8414F64}" destId="{90F511CB-A055-467E-A178-D5351873BD8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37A65F-B9B3-4086-83A4-82FF9F4364B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7C670C-2BFF-470D-B397-00789D2C67A1}">
      <dgm:prSet phldr="0"/>
      <dgm:spPr/>
      <dgm:t>
        <a:bodyPr/>
        <a:lstStyle/>
        <a:p>
          <a:pPr rtl="0"/>
          <a:r>
            <a:rPr lang="tr-TR" b="1" dirty="0">
              <a:latin typeface="Calibri Light" panose="020F0302020204030204"/>
            </a:rPr>
            <a:t>10 OKUL TERCİH HAKKIMIZ VAR</a:t>
          </a:r>
          <a:endParaRPr lang="tr-TR" b="1" dirty="0"/>
        </a:p>
      </dgm:t>
    </dgm:pt>
    <dgm:pt modelId="{46984168-3C26-4470-AFCF-8E9FD9CD5C82}" type="parTrans" cxnId="{58C4F4CA-6939-49C0-BDFE-D3C5B610E9CF}">
      <dgm:prSet/>
      <dgm:spPr/>
      <dgm:t>
        <a:bodyPr/>
        <a:lstStyle/>
        <a:p>
          <a:endParaRPr lang="en-US"/>
        </a:p>
      </dgm:t>
    </dgm:pt>
    <dgm:pt modelId="{74EEAA4C-CA5C-4EA9-9CC1-8AFA39A19562}" type="sibTrans" cxnId="{58C4F4CA-6939-49C0-BDFE-D3C5B610E9CF}">
      <dgm:prSet/>
      <dgm:spPr/>
      <dgm:t>
        <a:bodyPr/>
        <a:lstStyle/>
        <a:p>
          <a:endParaRPr lang="en-US"/>
        </a:p>
      </dgm:t>
    </dgm:pt>
    <dgm:pt modelId="{04B7B304-7A07-44DF-963F-5DD00AE2C773}">
      <dgm:prSet phldr="0"/>
      <dgm:spPr/>
      <dgm:t>
        <a:bodyPr/>
        <a:lstStyle/>
        <a:p>
          <a:pPr rtl="0"/>
          <a:r>
            <a:rPr lang="tr-TR" dirty="0">
              <a:latin typeface="Calibri Light" panose="020F0302020204030204"/>
            </a:rPr>
            <a:t>Fen</a:t>
          </a:r>
          <a:r>
            <a:rPr lang="tr-TR" dirty="0"/>
            <a:t> liseleri, sosyal bilimler liseleri, özel program ve proje uygulayan eğitim kurumları/proje okulları ile mesleki ve teknik Anadolu liselerinin Anadolu teknik </a:t>
          </a:r>
          <a:r>
            <a:rPr lang="tr-TR" dirty="0">
              <a:latin typeface="Calibri Light" panose="020F0302020204030204"/>
            </a:rPr>
            <a:t>programları tercih edilebilecek.</a:t>
          </a:r>
          <a:endParaRPr lang="tr-TR" dirty="0"/>
        </a:p>
      </dgm:t>
    </dgm:pt>
    <dgm:pt modelId="{876C9955-1E45-4A4A-BB61-916650660586}" type="parTrans" cxnId="{D2265C92-E9D1-4522-93DB-340CB669A856}">
      <dgm:prSet/>
      <dgm:spPr/>
      <dgm:t>
        <a:bodyPr/>
        <a:lstStyle/>
        <a:p>
          <a:endParaRPr lang="en-US"/>
        </a:p>
      </dgm:t>
    </dgm:pt>
    <dgm:pt modelId="{099C0F2C-7EE1-4830-A265-4C14BA22B067}" type="sibTrans" cxnId="{D2265C92-E9D1-4522-93DB-340CB669A856}">
      <dgm:prSet/>
      <dgm:spPr/>
      <dgm:t>
        <a:bodyPr/>
        <a:lstStyle/>
        <a:p>
          <a:endParaRPr lang="en-US"/>
        </a:p>
      </dgm:t>
    </dgm:pt>
    <dgm:pt modelId="{19082E18-9FE4-4C2B-9D75-B56F27EE596C}">
      <dgm:prSet phldr="0"/>
      <dgm:spPr/>
      <dgm:t>
        <a:bodyPr/>
        <a:lstStyle/>
        <a:p>
          <a:pPr rtl="0"/>
          <a:r>
            <a:rPr lang="tr-TR" b="1" dirty="0"/>
            <a:t>MERKEZÎ SINAV PUANI İLE ÖĞRENCİ ALAN OKUL TERCİHİNE YERLEŞMİŞ İSE YEREL YERLEŞTİRME VE PANSİYONLU OKUL TERCİHLERİ DİKKATE ALINMAYACAKTIR.</a:t>
          </a:r>
          <a:endParaRPr lang="tr-TR" dirty="0"/>
        </a:p>
      </dgm:t>
    </dgm:pt>
    <dgm:pt modelId="{EF0C0951-7F17-4C3A-B009-34F03F943624}" type="parTrans" cxnId="{30F9392E-448F-441E-9DF7-233035A8A00D}">
      <dgm:prSet/>
      <dgm:spPr/>
      <dgm:t>
        <a:bodyPr/>
        <a:lstStyle/>
        <a:p>
          <a:endParaRPr lang="en-US"/>
        </a:p>
      </dgm:t>
    </dgm:pt>
    <dgm:pt modelId="{E138BD2C-E66D-444A-B4F5-173474F81B34}" type="sibTrans" cxnId="{30F9392E-448F-441E-9DF7-233035A8A00D}">
      <dgm:prSet/>
      <dgm:spPr/>
      <dgm:t>
        <a:bodyPr/>
        <a:lstStyle/>
        <a:p>
          <a:endParaRPr lang="en-US"/>
        </a:p>
      </dgm:t>
    </dgm:pt>
    <dgm:pt modelId="{9BB78513-EDA6-496D-B699-21A716239ADA}">
      <dgm:prSet phldr="0"/>
      <dgm:spPr/>
      <dgm:t>
        <a:bodyPr/>
        <a:lstStyle/>
        <a:p>
          <a:pPr rtl="0"/>
          <a:r>
            <a:rPr lang="tr-TR" dirty="0">
              <a:latin typeface="Calibri Light" panose="020F0302020204030204"/>
            </a:rPr>
            <a:t>YERLEŞTİRME MERKEZİ SINAV PUAN ÜSTÜNLÜĞÜNE GÖRE YAPILACAK.</a:t>
          </a:r>
          <a:endParaRPr lang="tr-TR" dirty="0"/>
        </a:p>
      </dgm:t>
    </dgm:pt>
    <dgm:pt modelId="{53B89C02-8735-4C08-9757-162560696010}" type="parTrans" cxnId="{FCB1FE48-D8BB-4302-9D9D-382B43F3EA35}">
      <dgm:prSet/>
      <dgm:spPr/>
      <dgm:t>
        <a:bodyPr/>
        <a:lstStyle/>
        <a:p>
          <a:endParaRPr lang="en-US"/>
        </a:p>
      </dgm:t>
    </dgm:pt>
    <dgm:pt modelId="{A815BC9D-9EC1-475B-9B11-2073CF89BF24}" type="sibTrans" cxnId="{FCB1FE48-D8BB-4302-9D9D-382B43F3EA35}">
      <dgm:prSet/>
      <dgm:spPr/>
      <dgm:t>
        <a:bodyPr/>
        <a:lstStyle/>
        <a:p>
          <a:endParaRPr lang="en-US"/>
        </a:p>
      </dgm:t>
    </dgm:pt>
    <dgm:pt modelId="{6CD2C21A-CE8C-46A6-9E43-1DA46CC211E8}">
      <dgm:prSet phldr="0"/>
      <dgm:spPr/>
      <dgm:t>
        <a:bodyPr/>
        <a:lstStyle/>
        <a:p>
          <a:pPr rtl="0"/>
          <a:r>
            <a:rPr lang="tr-TR" dirty="0">
              <a:latin typeface="Calibri Light" panose="020F0302020204030204"/>
            </a:rPr>
            <a:t>SINAV PUANI EŞİTLİĞİNDE OKUL BAŞARI PUANI ÜSTÜNLÜĞÜNE BAKILACAKTIR.</a:t>
          </a:r>
          <a:endParaRPr lang="tr-TR" dirty="0"/>
        </a:p>
      </dgm:t>
    </dgm:pt>
    <dgm:pt modelId="{FFBB1726-B2FB-448E-A0E2-72A4D0BCEAC9}" type="parTrans" cxnId="{13145A63-1383-4B91-A0D0-18C16EFDDC52}">
      <dgm:prSet/>
      <dgm:spPr/>
      <dgm:t>
        <a:bodyPr/>
        <a:lstStyle/>
        <a:p>
          <a:endParaRPr lang="en-US"/>
        </a:p>
      </dgm:t>
    </dgm:pt>
    <dgm:pt modelId="{B2129F83-84DC-4164-98BA-3CECFC0B7233}" type="sibTrans" cxnId="{13145A63-1383-4B91-A0D0-18C16EFDDC52}">
      <dgm:prSet/>
      <dgm:spPr/>
      <dgm:t>
        <a:bodyPr/>
        <a:lstStyle/>
        <a:p>
          <a:endParaRPr lang="en-US"/>
        </a:p>
      </dgm:t>
    </dgm:pt>
    <dgm:pt modelId="{D1962EDB-4848-4F60-8AB5-7DF71D9A20E1}">
      <dgm:prSet phldr="0"/>
      <dgm:spPr/>
      <dgm:t>
        <a:bodyPr/>
        <a:lstStyle/>
        <a:p>
          <a:pPr rtl="0"/>
          <a:r>
            <a:rPr lang="tr-TR" dirty="0">
              <a:latin typeface="Calibri Light" panose="020F0302020204030204"/>
            </a:rPr>
            <a:t>TERCİH ÖNCELİĞİNE VE ÖĞRENCİNİN DOĞUM TARİHİNE  GÖRE YAŞI KÜÇÜK OLANA BAKILARAK YERLEŞTİRME YAPILACAK.</a:t>
          </a:r>
          <a:endParaRPr lang="tr-TR" dirty="0"/>
        </a:p>
      </dgm:t>
    </dgm:pt>
    <dgm:pt modelId="{AC15114C-970A-4FF5-93FE-FD090AC47852}" type="parTrans" cxnId="{7B5E1463-F9F6-4182-958B-EDA5E4130B94}">
      <dgm:prSet/>
      <dgm:spPr/>
      <dgm:t>
        <a:bodyPr/>
        <a:lstStyle/>
        <a:p>
          <a:endParaRPr lang="en-US"/>
        </a:p>
      </dgm:t>
    </dgm:pt>
    <dgm:pt modelId="{210BC66B-FFDC-4007-B060-788FF48ABB77}" type="sibTrans" cxnId="{7B5E1463-F9F6-4182-958B-EDA5E4130B94}">
      <dgm:prSet/>
      <dgm:spPr/>
      <dgm:t>
        <a:bodyPr/>
        <a:lstStyle/>
        <a:p>
          <a:endParaRPr lang="en-US"/>
        </a:p>
      </dgm:t>
    </dgm:pt>
    <dgm:pt modelId="{876113C6-B2D3-4A3E-944E-AA56FB62B980}">
      <dgm:prSet phldr="0"/>
      <dgm:spPr/>
      <dgm:t>
        <a:bodyPr/>
        <a:lstStyle/>
        <a:p>
          <a:pPr rtl="0"/>
          <a:r>
            <a:rPr lang="tr-TR" b="1" dirty="0"/>
            <a:t>TERCİHLER OKUL MÜDÜRLÜĞÜ TARAFINDAN ELEKTRONİK ORTAMDA ONAYLANACAKTIR.</a:t>
          </a:r>
          <a:endParaRPr lang="tr-TR" dirty="0">
            <a:latin typeface="Calibri Light" panose="020F0302020204030204"/>
          </a:endParaRPr>
        </a:p>
      </dgm:t>
    </dgm:pt>
    <dgm:pt modelId="{D8BB5EEF-C6EA-4289-AA10-F92D78F5BF92}" type="parTrans" cxnId="{410F4BE1-7F5A-46D7-8E1D-45CCDA45FF7C}">
      <dgm:prSet/>
      <dgm:spPr/>
    </dgm:pt>
    <dgm:pt modelId="{F29A4B21-962D-4F6E-AEF1-DEB7CD20C8F7}" type="sibTrans" cxnId="{410F4BE1-7F5A-46D7-8E1D-45CCDA45FF7C}">
      <dgm:prSet/>
      <dgm:spPr/>
    </dgm:pt>
    <dgm:pt modelId="{8558D3AA-84EB-49A2-BE9B-D6D7D8414F64}" type="pres">
      <dgm:prSet presAssocID="{5637A65F-B9B3-4086-83A4-82FF9F4364B7}" presName="diagram" presStyleCnt="0">
        <dgm:presLayoutVars>
          <dgm:dir/>
          <dgm:resizeHandles val="exact"/>
        </dgm:presLayoutVars>
      </dgm:prSet>
      <dgm:spPr/>
    </dgm:pt>
    <dgm:pt modelId="{D1864F01-BC24-4635-AEF2-6A9B66C25438}" type="pres">
      <dgm:prSet presAssocID="{327C670C-2BFF-470D-B397-00789D2C67A1}" presName="node" presStyleLbl="node1" presStyleIdx="0" presStyleCnt="7">
        <dgm:presLayoutVars>
          <dgm:bulletEnabled val="1"/>
        </dgm:presLayoutVars>
      </dgm:prSet>
      <dgm:spPr/>
    </dgm:pt>
    <dgm:pt modelId="{D49E2B52-3E56-4FB5-99CE-1763E13E609A}" type="pres">
      <dgm:prSet presAssocID="{74EEAA4C-CA5C-4EA9-9CC1-8AFA39A19562}" presName="sibTrans" presStyleCnt="0"/>
      <dgm:spPr/>
    </dgm:pt>
    <dgm:pt modelId="{C3DD9C10-F01F-4BA8-9496-6FC6BB8F8918}" type="pres">
      <dgm:prSet presAssocID="{04B7B304-7A07-44DF-963F-5DD00AE2C773}" presName="node" presStyleLbl="node1" presStyleIdx="1" presStyleCnt="7">
        <dgm:presLayoutVars>
          <dgm:bulletEnabled val="1"/>
        </dgm:presLayoutVars>
      </dgm:prSet>
      <dgm:spPr/>
    </dgm:pt>
    <dgm:pt modelId="{BDC9893A-E316-4B0A-A551-410AF5C714BA}" type="pres">
      <dgm:prSet presAssocID="{099C0F2C-7EE1-4830-A265-4C14BA22B067}" presName="sibTrans" presStyleCnt="0"/>
      <dgm:spPr/>
    </dgm:pt>
    <dgm:pt modelId="{1BE70232-EFD6-473D-8363-5104C68735AA}" type="pres">
      <dgm:prSet presAssocID="{19082E18-9FE4-4C2B-9D75-B56F27EE596C}" presName="node" presStyleLbl="node1" presStyleIdx="2" presStyleCnt="7">
        <dgm:presLayoutVars>
          <dgm:bulletEnabled val="1"/>
        </dgm:presLayoutVars>
      </dgm:prSet>
      <dgm:spPr/>
    </dgm:pt>
    <dgm:pt modelId="{B7FFDE85-EF1F-44A7-8ED8-349E7B4E3599}" type="pres">
      <dgm:prSet presAssocID="{E138BD2C-E66D-444A-B4F5-173474F81B34}" presName="sibTrans" presStyleCnt="0"/>
      <dgm:spPr/>
    </dgm:pt>
    <dgm:pt modelId="{CAC54FC1-D4AC-43C6-8C29-B3CF96810B11}" type="pres">
      <dgm:prSet presAssocID="{9BB78513-EDA6-496D-B699-21A716239ADA}" presName="node" presStyleLbl="node1" presStyleIdx="3" presStyleCnt="7">
        <dgm:presLayoutVars>
          <dgm:bulletEnabled val="1"/>
        </dgm:presLayoutVars>
      </dgm:prSet>
      <dgm:spPr/>
    </dgm:pt>
    <dgm:pt modelId="{6B63732A-9F98-4DCB-9E34-EBBE88BE2DC7}" type="pres">
      <dgm:prSet presAssocID="{A815BC9D-9EC1-475B-9B11-2073CF89BF24}" presName="sibTrans" presStyleCnt="0"/>
      <dgm:spPr/>
    </dgm:pt>
    <dgm:pt modelId="{AEDE164D-8A6D-4142-B524-C93C951A19F1}" type="pres">
      <dgm:prSet presAssocID="{876113C6-B2D3-4A3E-944E-AA56FB62B980}" presName="node" presStyleLbl="node1" presStyleIdx="4" presStyleCnt="7">
        <dgm:presLayoutVars>
          <dgm:bulletEnabled val="1"/>
        </dgm:presLayoutVars>
      </dgm:prSet>
      <dgm:spPr/>
    </dgm:pt>
    <dgm:pt modelId="{EC82AF74-1BE0-441F-BB94-985C2D4DCA98}" type="pres">
      <dgm:prSet presAssocID="{F29A4B21-962D-4F6E-AEF1-DEB7CD20C8F7}" presName="sibTrans" presStyleCnt="0"/>
      <dgm:spPr/>
    </dgm:pt>
    <dgm:pt modelId="{B8D1D454-F8FB-4200-9DE2-F9F3C127AF8D}" type="pres">
      <dgm:prSet presAssocID="{6CD2C21A-CE8C-46A6-9E43-1DA46CC211E8}" presName="node" presStyleLbl="node1" presStyleIdx="5" presStyleCnt="7">
        <dgm:presLayoutVars>
          <dgm:bulletEnabled val="1"/>
        </dgm:presLayoutVars>
      </dgm:prSet>
      <dgm:spPr/>
    </dgm:pt>
    <dgm:pt modelId="{FC828150-A040-49FA-8C09-F99736D61A1F}" type="pres">
      <dgm:prSet presAssocID="{B2129F83-84DC-4164-98BA-3CECFC0B7233}" presName="sibTrans" presStyleCnt="0"/>
      <dgm:spPr/>
    </dgm:pt>
    <dgm:pt modelId="{90F511CB-A055-467E-A178-D5351873BD84}" type="pres">
      <dgm:prSet presAssocID="{D1962EDB-4848-4F60-8AB5-7DF71D9A20E1}" presName="node" presStyleLbl="node1" presStyleIdx="6" presStyleCnt="7">
        <dgm:presLayoutVars>
          <dgm:bulletEnabled val="1"/>
        </dgm:presLayoutVars>
      </dgm:prSet>
      <dgm:spPr/>
    </dgm:pt>
  </dgm:ptLst>
  <dgm:cxnLst>
    <dgm:cxn modelId="{30F9392E-448F-441E-9DF7-233035A8A00D}" srcId="{5637A65F-B9B3-4086-83A4-82FF9F4364B7}" destId="{19082E18-9FE4-4C2B-9D75-B56F27EE596C}" srcOrd="2" destOrd="0" parTransId="{EF0C0951-7F17-4C3A-B009-34F03F943624}" sibTransId="{E138BD2C-E66D-444A-B4F5-173474F81B34}"/>
    <dgm:cxn modelId="{2A0FE337-B96C-4C0A-B166-579473B3AE02}" type="presOf" srcId="{9BB78513-EDA6-496D-B699-21A716239ADA}" destId="{CAC54FC1-D4AC-43C6-8C29-B3CF96810B11}" srcOrd="0" destOrd="0" presId="urn:microsoft.com/office/officeart/2005/8/layout/default"/>
    <dgm:cxn modelId="{7B5E1463-F9F6-4182-958B-EDA5E4130B94}" srcId="{5637A65F-B9B3-4086-83A4-82FF9F4364B7}" destId="{D1962EDB-4848-4F60-8AB5-7DF71D9A20E1}" srcOrd="6" destOrd="0" parTransId="{AC15114C-970A-4FF5-93FE-FD090AC47852}" sibTransId="{210BC66B-FFDC-4007-B060-788FF48ABB77}"/>
    <dgm:cxn modelId="{13145A63-1383-4B91-A0D0-18C16EFDDC52}" srcId="{5637A65F-B9B3-4086-83A4-82FF9F4364B7}" destId="{6CD2C21A-CE8C-46A6-9E43-1DA46CC211E8}" srcOrd="5" destOrd="0" parTransId="{FFBB1726-B2FB-448E-A0E2-72A4D0BCEAC9}" sibTransId="{B2129F83-84DC-4164-98BA-3CECFC0B7233}"/>
    <dgm:cxn modelId="{D924D267-23A2-4AF1-B451-A65FB3C633AA}" type="presOf" srcId="{04B7B304-7A07-44DF-963F-5DD00AE2C773}" destId="{C3DD9C10-F01F-4BA8-9496-6FC6BB8F8918}" srcOrd="0" destOrd="0" presId="urn:microsoft.com/office/officeart/2005/8/layout/default"/>
    <dgm:cxn modelId="{FCB1FE48-D8BB-4302-9D9D-382B43F3EA35}" srcId="{5637A65F-B9B3-4086-83A4-82FF9F4364B7}" destId="{9BB78513-EDA6-496D-B699-21A716239ADA}" srcOrd="3" destOrd="0" parTransId="{53B89C02-8735-4C08-9757-162560696010}" sibTransId="{A815BC9D-9EC1-475B-9B11-2073CF89BF24}"/>
    <dgm:cxn modelId="{88199A4B-A5C1-48EE-B756-42D1B7713243}" type="presOf" srcId="{19082E18-9FE4-4C2B-9D75-B56F27EE596C}" destId="{1BE70232-EFD6-473D-8363-5104C68735AA}" srcOrd="0" destOrd="0" presId="urn:microsoft.com/office/officeart/2005/8/layout/default"/>
    <dgm:cxn modelId="{CD6C0E58-9A59-4172-ABB8-39253C6B21D7}" type="presOf" srcId="{327C670C-2BFF-470D-B397-00789D2C67A1}" destId="{D1864F01-BC24-4635-AEF2-6A9B66C25438}" srcOrd="0" destOrd="0" presId="urn:microsoft.com/office/officeart/2005/8/layout/default"/>
    <dgm:cxn modelId="{33EDC98E-0540-494B-9AE0-5BCA9AFBD0B0}" type="presOf" srcId="{5637A65F-B9B3-4086-83A4-82FF9F4364B7}" destId="{8558D3AA-84EB-49A2-BE9B-D6D7D8414F64}" srcOrd="0" destOrd="0" presId="urn:microsoft.com/office/officeart/2005/8/layout/default"/>
    <dgm:cxn modelId="{D2265C92-E9D1-4522-93DB-340CB669A856}" srcId="{5637A65F-B9B3-4086-83A4-82FF9F4364B7}" destId="{04B7B304-7A07-44DF-963F-5DD00AE2C773}" srcOrd="1" destOrd="0" parTransId="{876C9955-1E45-4A4A-BB61-916650660586}" sibTransId="{099C0F2C-7EE1-4830-A265-4C14BA22B067}"/>
    <dgm:cxn modelId="{B85B399B-0BA0-4653-A1BE-DDDBFCD1C6BB}" type="presOf" srcId="{6CD2C21A-CE8C-46A6-9E43-1DA46CC211E8}" destId="{B8D1D454-F8FB-4200-9DE2-F9F3C127AF8D}" srcOrd="0" destOrd="0" presId="urn:microsoft.com/office/officeart/2005/8/layout/default"/>
    <dgm:cxn modelId="{9ACBA4B2-FEA0-4001-B420-6E3A5CBFB5B1}" type="presOf" srcId="{D1962EDB-4848-4F60-8AB5-7DF71D9A20E1}" destId="{90F511CB-A055-467E-A178-D5351873BD84}" srcOrd="0" destOrd="0" presId="urn:microsoft.com/office/officeart/2005/8/layout/default"/>
    <dgm:cxn modelId="{0F9478C5-2D10-4F6E-9598-33673E65B6D3}" type="presOf" srcId="{876113C6-B2D3-4A3E-944E-AA56FB62B980}" destId="{AEDE164D-8A6D-4142-B524-C93C951A19F1}" srcOrd="0" destOrd="0" presId="urn:microsoft.com/office/officeart/2005/8/layout/default"/>
    <dgm:cxn modelId="{58C4F4CA-6939-49C0-BDFE-D3C5B610E9CF}" srcId="{5637A65F-B9B3-4086-83A4-82FF9F4364B7}" destId="{327C670C-2BFF-470D-B397-00789D2C67A1}" srcOrd="0" destOrd="0" parTransId="{46984168-3C26-4470-AFCF-8E9FD9CD5C82}" sibTransId="{74EEAA4C-CA5C-4EA9-9CC1-8AFA39A19562}"/>
    <dgm:cxn modelId="{410F4BE1-7F5A-46D7-8E1D-45CCDA45FF7C}" srcId="{5637A65F-B9B3-4086-83A4-82FF9F4364B7}" destId="{876113C6-B2D3-4A3E-944E-AA56FB62B980}" srcOrd="4" destOrd="0" parTransId="{D8BB5EEF-C6EA-4289-AA10-F92D78F5BF92}" sibTransId="{F29A4B21-962D-4F6E-AEF1-DEB7CD20C8F7}"/>
    <dgm:cxn modelId="{9AAFE485-1BE0-436C-A9A2-27EAEBBC9A62}" type="presParOf" srcId="{8558D3AA-84EB-49A2-BE9B-D6D7D8414F64}" destId="{D1864F01-BC24-4635-AEF2-6A9B66C25438}" srcOrd="0" destOrd="0" presId="urn:microsoft.com/office/officeart/2005/8/layout/default"/>
    <dgm:cxn modelId="{6A996F41-B01C-42F5-A613-DDF427A60D9B}" type="presParOf" srcId="{8558D3AA-84EB-49A2-BE9B-D6D7D8414F64}" destId="{D49E2B52-3E56-4FB5-99CE-1763E13E609A}" srcOrd="1" destOrd="0" presId="urn:microsoft.com/office/officeart/2005/8/layout/default"/>
    <dgm:cxn modelId="{3AF00E16-FD99-4409-BB75-BA02F9200C57}" type="presParOf" srcId="{8558D3AA-84EB-49A2-BE9B-D6D7D8414F64}" destId="{C3DD9C10-F01F-4BA8-9496-6FC6BB8F8918}" srcOrd="2" destOrd="0" presId="urn:microsoft.com/office/officeart/2005/8/layout/default"/>
    <dgm:cxn modelId="{473867E0-C51B-424F-B97C-53EB270E224F}" type="presParOf" srcId="{8558D3AA-84EB-49A2-BE9B-D6D7D8414F64}" destId="{BDC9893A-E316-4B0A-A551-410AF5C714BA}" srcOrd="3" destOrd="0" presId="urn:microsoft.com/office/officeart/2005/8/layout/default"/>
    <dgm:cxn modelId="{79294647-0DF4-4120-A479-784454E1CAD8}" type="presParOf" srcId="{8558D3AA-84EB-49A2-BE9B-D6D7D8414F64}" destId="{1BE70232-EFD6-473D-8363-5104C68735AA}" srcOrd="4" destOrd="0" presId="urn:microsoft.com/office/officeart/2005/8/layout/default"/>
    <dgm:cxn modelId="{48B8F23C-07E6-4DB1-812A-4256F661C04A}" type="presParOf" srcId="{8558D3AA-84EB-49A2-BE9B-D6D7D8414F64}" destId="{B7FFDE85-EF1F-44A7-8ED8-349E7B4E3599}" srcOrd="5" destOrd="0" presId="urn:microsoft.com/office/officeart/2005/8/layout/default"/>
    <dgm:cxn modelId="{D31AD7ED-DD66-4314-B67B-C60DCAB23664}" type="presParOf" srcId="{8558D3AA-84EB-49A2-BE9B-D6D7D8414F64}" destId="{CAC54FC1-D4AC-43C6-8C29-B3CF96810B11}" srcOrd="6" destOrd="0" presId="urn:microsoft.com/office/officeart/2005/8/layout/default"/>
    <dgm:cxn modelId="{7D37BBC0-5861-4436-81DA-05D872EEE18D}" type="presParOf" srcId="{8558D3AA-84EB-49A2-BE9B-D6D7D8414F64}" destId="{6B63732A-9F98-4DCB-9E34-EBBE88BE2DC7}" srcOrd="7" destOrd="0" presId="urn:microsoft.com/office/officeart/2005/8/layout/default"/>
    <dgm:cxn modelId="{E333A749-DAB9-4147-95E8-B213BC09C57D}" type="presParOf" srcId="{8558D3AA-84EB-49A2-BE9B-D6D7D8414F64}" destId="{AEDE164D-8A6D-4142-B524-C93C951A19F1}" srcOrd="8" destOrd="0" presId="urn:microsoft.com/office/officeart/2005/8/layout/default"/>
    <dgm:cxn modelId="{40457202-D3D7-4D6B-B609-9F4110636035}" type="presParOf" srcId="{8558D3AA-84EB-49A2-BE9B-D6D7D8414F64}" destId="{EC82AF74-1BE0-441F-BB94-985C2D4DCA98}" srcOrd="9" destOrd="0" presId="urn:microsoft.com/office/officeart/2005/8/layout/default"/>
    <dgm:cxn modelId="{DD5E2E6F-23BB-41F0-B900-4AB1F17E83F1}" type="presParOf" srcId="{8558D3AA-84EB-49A2-BE9B-D6D7D8414F64}" destId="{B8D1D454-F8FB-4200-9DE2-F9F3C127AF8D}" srcOrd="10" destOrd="0" presId="urn:microsoft.com/office/officeart/2005/8/layout/default"/>
    <dgm:cxn modelId="{2050FA0A-B1DA-4B02-A6EB-9A1265976177}" type="presParOf" srcId="{8558D3AA-84EB-49A2-BE9B-D6D7D8414F64}" destId="{FC828150-A040-49FA-8C09-F99736D61A1F}" srcOrd="11" destOrd="0" presId="urn:microsoft.com/office/officeart/2005/8/layout/default"/>
    <dgm:cxn modelId="{9A259821-4362-4AFB-9225-3B9420F733ED}" type="presParOf" srcId="{8558D3AA-84EB-49A2-BE9B-D6D7D8414F64}" destId="{90F511CB-A055-467E-A178-D5351873BD8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64F01-BC24-4635-AEF2-6A9B66C25438}">
      <dsp:nvSpPr>
        <dsp:cNvPr id="0" name=""/>
        <dsp:cNvSpPr/>
      </dsp:nvSpPr>
      <dsp:spPr>
        <a:xfrm>
          <a:off x="3201" y="4454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/>
            <a:t>YEREL YERLEŞTİRME KAYIT ALANI</a:t>
          </a:r>
          <a:r>
            <a:rPr lang="tr-TR" sz="1400" kern="1200"/>
            <a:t> ILE </a:t>
          </a:r>
          <a:r>
            <a:rPr lang="tr-TR" sz="1400" b="1" kern="1200"/>
            <a:t>ÖĞRENCILERIN IKAMET ADRESLERI VE OKUL BAŞARI PUANLARI</a:t>
          </a:r>
          <a:r>
            <a:rPr lang="tr-TR" sz="1400" kern="1200"/>
            <a:t> GIBI KRITERLER GÖZ ÖNÜNDE BULUNDURULARAK YAPILACAKTIR.</a:t>
          </a:r>
          <a:endParaRPr lang="en-US" sz="1400" kern="1200"/>
        </a:p>
      </dsp:txBody>
      <dsp:txXfrm>
        <a:off x="3201" y="445489"/>
        <a:ext cx="2539866" cy="1523919"/>
      </dsp:txXfrm>
    </dsp:sp>
    <dsp:sp modelId="{C3DD9C10-F01F-4BA8-9496-6FC6BB8F8918}">
      <dsp:nvSpPr>
        <dsp:cNvPr id="0" name=""/>
        <dsp:cNvSpPr/>
      </dsp:nvSpPr>
      <dsp:spPr>
        <a:xfrm>
          <a:off x="2797054" y="445489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YEREL YERLEŞTİRMEDE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5 TERCİH HAKKIMIZ VAR.</a:t>
          </a:r>
          <a:endParaRPr lang="en-US" sz="1400" kern="1200" dirty="0"/>
        </a:p>
      </dsp:txBody>
      <dsp:txXfrm>
        <a:off x="2797054" y="445489"/>
        <a:ext cx="2539866" cy="1523919"/>
      </dsp:txXfrm>
    </dsp:sp>
    <dsp:sp modelId="{1BE70232-EFD6-473D-8363-5104C68735AA}">
      <dsp:nvSpPr>
        <dsp:cNvPr id="0" name=""/>
        <dsp:cNvSpPr/>
      </dsp:nvSpPr>
      <dsp:spPr>
        <a:xfrm>
          <a:off x="5590907" y="445489"/>
          <a:ext cx="2539866" cy="1523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TÜM ÖĞRENCİLER YEREL YERLEŞTİRME İLE ÖĞRENCİ ALAN OKUL TERCİHİNDE BULUNMAK ZORUNDADIR.</a:t>
          </a:r>
          <a:endParaRPr lang="en-US" sz="1400" kern="1200" dirty="0"/>
        </a:p>
      </dsp:txBody>
      <dsp:txXfrm>
        <a:off x="5590907" y="445489"/>
        <a:ext cx="2539866" cy="1523919"/>
      </dsp:txXfrm>
    </dsp:sp>
    <dsp:sp modelId="{CAC54FC1-D4AC-43C6-8C29-B3CF96810B11}">
      <dsp:nvSpPr>
        <dsp:cNvPr id="0" name=""/>
        <dsp:cNvSpPr/>
      </dsp:nvSpPr>
      <dsp:spPr>
        <a:xfrm>
          <a:off x="8384760" y="445489"/>
          <a:ext cx="2539866" cy="1523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5-16 TEMMUZ TARİHLERİ ARASINDA TERCİHLERİMİZİ YAPIP OKUL MÜDÜRLÜĞÜNE ONAYLATMAMIZ GEREKLİDİR.</a:t>
          </a:r>
          <a:endParaRPr lang="en-US" sz="1400" kern="1200" dirty="0"/>
        </a:p>
      </dsp:txBody>
      <dsp:txXfrm>
        <a:off x="8384760" y="445489"/>
        <a:ext cx="2539866" cy="1523919"/>
      </dsp:txXfrm>
    </dsp:sp>
    <dsp:sp modelId="{CE05D6D0-C397-4632-8498-70B64CE592DD}">
      <dsp:nvSpPr>
        <dsp:cNvPr id="0" name=""/>
        <dsp:cNvSpPr/>
      </dsp:nvSpPr>
      <dsp:spPr>
        <a:xfrm>
          <a:off x="2909519" y="2309527"/>
          <a:ext cx="2539866" cy="15239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TERCİHLERİMİZİ HERHANGİ BİR ORTAOKULA YADA İMAM HATİP ORTAOKULUNA GİDİP ONAYLATA BİLİYORUZ.</a:t>
          </a:r>
          <a:endParaRPr lang="en-US" sz="1400" kern="1200" dirty="0"/>
        </a:p>
      </dsp:txBody>
      <dsp:txXfrm>
        <a:off x="2909519" y="2309527"/>
        <a:ext cx="2539866" cy="1523919"/>
      </dsp:txXfrm>
    </dsp:sp>
    <dsp:sp modelId="{B8D1D454-F8FB-4200-9DE2-F9F3C127AF8D}">
      <dsp:nvSpPr>
        <dsp:cNvPr id="0" name=""/>
        <dsp:cNvSpPr/>
      </dsp:nvSpPr>
      <dsp:spPr>
        <a:xfrm>
          <a:off x="5596292" y="2232798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KAYIT ALANI DIŞINDAN TERCİH YAPABİLMEK İÇİN KAYIT ALANIMIZDAN EN AZ 3 TERCİH YAPMAMIZ GEREKLİ.</a:t>
          </a:r>
          <a:endParaRPr lang="en-US" sz="1400" kern="1200" dirty="0"/>
        </a:p>
      </dsp:txBody>
      <dsp:txXfrm>
        <a:off x="5596292" y="2232798"/>
        <a:ext cx="2539866" cy="1523919"/>
      </dsp:txXfrm>
    </dsp:sp>
    <dsp:sp modelId="{90F511CB-A055-467E-A178-D5351873BD84}">
      <dsp:nvSpPr>
        <dsp:cNvPr id="0" name=""/>
        <dsp:cNvSpPr/>
      </dsp:nvSpPr>
      <dsp:spPr>
        <a:xfrm>
          <a:off x="8387962" y="2232798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AYNI OKUL TÜRÜNDEN EN FAZLA 3 OKUL TERCİH EDEBİLİYORUZ.</a:t>
          </a:r>
          <a:endParaRPr lang="en-US" sz="1400" kern="1200"/>
        </a:p>
      </dsp:txBody>
      <dsp:txXfrm>
        <a:off x="8387962" y="2232798"/>
        <a:ext cx="2539866" cy="1523919"/>
      </dsp:txXfrm>
    </dsp:sp>
    <dsp:sp modelId="{BE17D73F-2EA2-4C75-9F72-4E22C0F54649}">
      <dsp:nvSpPr>
        <dsp:cNvPr id="0" name=""/>
        <dsp:cNvSpPr/>
      </dsp:nvSpPr>
      <dsp:spPr>
        <a:xfrm>
          <a:off x="28854" y="2376427"/>
          <a:ext cx="2539866" cy="1523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TERCİHLERİNİZİ SİSTEME KAYDETMİŞ OLSANIZ DAHİ OKUL MÜDÜRLÜĞÜNE ONAYLATMAZSANIZ TERCİHLERİNİZ GEÇERSİZ SAYILACAKTIR. </a:t>
          </a:r>
        </a:p>
      </dsp:txBody>
      <dsp:txXfrm>
        <a:off x="28854" y="2376427"/>
        <a:ext cx="2539866" cy="1523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64F01-BC24-4635-AEF2-6A9B66C25438}">
      <dsp:nvSpPr>
        <dsp:cNvPr id="0" name=""/>
        <dsp:cNvSpPr/>
      </dsp:nvSpPr>
      <dsp:spPr>
        <a:xfrm>
          <a:off x="3110" y="859760"/>
          <a:ext cx="2467372" cy="1480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>
              <a:latin typeface="Calibri Light" panose="020F0302020204030204"/>
            </a:rPr>
            <a:t>EN FAZLA 3 ANADOLU YADA MESLEK YADA İMAM HATİP LİSESİ SEÇEBİLİYORSUNUZ</a:t>
          </a:r>
          <a:endParaRPr lang="tr-TR" sz="1200" b="1" kern="1200" dirty="0"/>
        </a:p>
      </dsp:txBody>
      <dsp:txXfrm>
        <a:off x="3110" y="859760"/>
        <a:ext cx="2467372" cy="1480423"/>
      </dsp:txXfrm>
    </dsp:sp>
    <dsp:sp modelId="{C3DD9C10-F01F-4BA8-9496-6FC6BB8F8918}">
      <dsp:nvSpPr>
        <dsp:cNvPr id="0" name=""/>
        <dsp:cNvSpPr/>
      </dsp:nvSpPr>
      <dsp:spPr>
        <a:xfrm>
          <a:off x="2717220" y="859760"/>
          <a:ext cx="2467372" cy="14804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solidFill>
                <a:schemeClr val="bg1"/>
              </a:solidFill>
              <a:latin typeface="Calibri Light" panose="020F0302020204030204"/>
            </a:rPr>
            <a:t>KAYIT ALANINDAKİ OKULLAR</a:t>
          </a:r>
          <a:r>
            <a:rPr lang="tr-TR" sz="1200" kern="1200" dirty="0">
              <a:solidFill>
                <a:schemeClr val="accent6">
                  <a:lumMod val="75000"/>
                </a:schemeClr>
              </a:solidFill>
              <a:latin typeface="Calibri Light" panose="020F0302020204030204"/>
            </a:rPr>
            <a:t> </a:t>
          </a:r>
          <a:r>
            <a:rPr lang="tr-TR" sz="1200" b="1" kern="1200" dirty="0">
              <a:solidFill>
                <a:schemeClr val="accent6">
                  <a:lumMod val="50000"/>
                </a:schemeClr>
              </a:solidFill>
              <a:latin typeface="Calibri Light" panose="020F0302020204030204"/>
            </a:rPr>
            <a:t>YEŞİL </a:t>
          </a:r>
          <a:r>
            <a:rPr lang="tr-TR" sz="1200" b="1" kern="1200" dirty="0">
              <a:solidFill>
                <a:schemeClr val="bg1"/>
              </a:solidFill>
              <a:latin typeface="Calibri Light" panose="020F0302020204030204"/>
            </a:rPr>
            <a:t>RENKLE BELİRTİLECEK</a:t>
          </a:r>
          <a:endParaRPr lang="tr-TR" sz="1200" b="1" kern="1200" dirty="0">
            <a:solidFill>
              <a:schemeClr val="bg1"/>
            </a:solidFill>
          </a:endParaRPr>
        </a:p>
      </dsp:txBody>
      <dsp:txXfrm>
        <a:off x="2717220" y="859760"/>
        <a:ext cx="2467372" cy="1480423"/>
      </dsp:txXfrm>
    </dsp:sp>
    <dsp:sp modelId="{1BE70232-EFD6-473D-8363-5104C68735AA}">
      <dsp:nvSpPr>
        <dsp:cNvPr id="0" name=""/>
        <dsp:cNvSpPr/>
      </dsp:nvSpPr>
      <dsp:spPr>
        <a:xfrm>
          <a:off x="5431330" y="859760"/>
          <a:ext cx="2467372" cy="148042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latin typeface="Calibri Light" panose="020F0302020204030204"/>
            </a:rPr>
            <a:t>KOMŞU KAYIT ALANI </a:t>
          </a:r>
          <a:r>
            <a:rPr lang="tr-TR" sz="1200" b="1" kern="1200" dirty="0">
              <a:solidFill>
                <a:srgbClr val="0070C0"/>
              </a:solidFill>
              <a:latin typeface="Calibri Light" panose="020F0302020204030204"/>
            </a:rPr>
            <a:t>MAVİ</a:t>
          </a:r>
          <a:r>
            <a:rPr lang="tr-TR" sz="1200" kern="1200" dirty="0">
              <a:latin typeface="Calibri Light" panose="020F0302020204030204"/>
            </a:rPr>
            <a:t> RENKLE BELİRTİLECEK</a:t>
          </a:r>
          <a:endParaRPr lang="tr-TR" sz="1200" kern="1200" dirty="0"/>
        </a:p>
      </dsp:txBody>
      <dsp:txXfrm>
        <a:off x="5431330" y="859760"/>
        <a:ext cx="2467372" cy="1480423"/>
      </dsp:txXfrm>
    </dsp:sp>
    <dsp:sp modelId="{CAC54FC1-D4AC-43C6-8C29-B3CF96810B11}">
      <dsp:nvSpPr>
        <dsp:cNvPr id="0" name=""/>
        <dsp:cNvSpPr/>
      </dsp:nvSpPr>
      <dsp:spPr>
        <a:xfrm>
          <a:off x="8145440" y="859760"/>
          <a:ext cx="2467372" cy="14804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solidFill>
                <a:schemeClr val="bg1"/>
              </a:solidFill>
              <a:latin typeface="Calibri Light" panose="020F0302020204030204"/>
            </a:rPr>
            <a:t>KAYIT ALANI DIŞINDAKİLER İSE</a:t>
          </a:r>
          <a:r>
            <a:rPr lang="tr-TR" sz="1200" kern="1200" dirty="0">
              <a:solidFill>
                <a:srgbClr val="FF0000"/>
              </a:solidFill>
              <a:latin typeface="Calibri Light" panose="020F0302020204030204"/>
            </a:rPr>
            <a:t> </a:t>
          </a:r>
          <a:r>
            <a:rPr lang="tr-TR" sz="1200" b="1" kern="1200" dirty="0">
              <a:solidFill>
                <a:srgbClr val="FF0000"/>
              </a:solidFill>
              <a:latin typeface="Calibri Light" panose="020F0302020204030204"/>
            </a:rPr>
            <a:t>KIRMIZI</a:t>
          </a:r>
          <a:r>
            <a:rPr lang="tr-TR" sz="1200" b="1" kern="1200" dirty="0">
              <a:latin typeface="Calibri Light" panose="020F0302020204030204"/>
            </a:rPr>
            <a:t> </a:t>
          </a:r>
          <a:r>
            <a:rPr lang="tr-TR" sz="1200" kern="1200" dirty="0">
              <a:latin typeface="Calibri Light" panose="020F0302020204030204"/>
            </a:rPr>
            <a:t>RENKLE BELİRTİLECEK</a:t>
          </a:r>
          <a:endParaRPr lang="tr-TR" sz="1200" kern="1200" dirty="0"/>
        </a:p>
      </dsp:txBody>
      <dsp:txXfrm>
        <a:off x="8145440" y="859760"/>
        <a:ext cx="2467372" cy="1480423"/>
      </dsp:txXfrm>
    </dsp:sp>
    <dsp:sp modelId="{2D2691CA-F868-45FF-A188-2940FC0C4461}">
      <dsp:nvSpPr>
        <dsp:cNvPr id="0" name=""/>
        <dsp:cNvSpPr/>
      </dsp:nvSpPr>
      <dsp:spPr>
        <a:xfrm>
          <a:off x="1129342" y="2613554"/>
          <a:ext cx="2467372" cy="148042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Elektronik ortamda tercih işlemlerini yapamayanlar için okul müdürlükleri, tercih işlemlerini öğrenci velisinin talebi üzerine, velinin doldurup imzalayarak verdiği “Yerleştirme Tercihleri İçin Ön Çalışma Formu EK-1”e bağlı kalarak veli adına yapacaktır. (16 Temmuz 2021 saat 17.00’ye kadar)</a:t>
          </a:r>
        </a:p>
      </dsp:txBody>
      <dsp:txXfrm>
        <a:off x="1129342" y="2613554"/>
        <a:ext cx="2467372" cy="1480423"/>
      </dsp:txXfrm>
    </dsp:sp>
    <dsp:sp modelId="{AEDE164D-8A6D-4142-B524-C93C951A19F1}">
      <dsp:nvSpPr>
        <dsp:cNvPr id="0" name=""/>
        <dsp:cNvSpPr/>
      </dsp:nvSpPr>
      <dsp:spPr>
        <a:xfrm>
          <a:off x="4074275" y="2586921"/>
          <a:ext cx="2467372" cy="1480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b="1" kern="1200" dirty="0"/>
            <a:t>Tercihler okul müdürlüğü tarafından elektronik ortamda onaylanacaktır.</a:t>
          </a:r>
          <a:endParaRPr lang="tr-TR" sz="1200" kern="1200" dirty="0">
            <a:latin typeface="Calibri Light" panose="020F0302020204030204"/>
          </a:endParaRPr>
        </a:p>
      </dsp:txBody>
      <dsp:txXfrm>
        <a:off x="4074275" y="2586921"/>
        <a:ext cx="2467372" cy="1480423"/>
      </dsp:txXfrm>
    </dsp:sp>
    <dsp:sp modelId="{90F511CB-A055-467E-A178-D5351873BD84}">
      <dsp:nvSpPr>
        <dsp:cNvPr id="0" name=""/>
        <dsp:cNvSpPr/>
      </dsp:nvSpPr>
      <dsp:spPr>
        <a:xfrm>
          <a:off x="6788385" y="2586921"/>
          <a:ext cx="2467372" cy="14804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>
              <a:latin typeface="Calibri Light" panose="020F0302020204030204"/>
            </a:rPr>
            <a:t>YERLEŞTİRME İŞLEMİ ÖNCE MERKEZİ SINAV PUANIMIZA GÖRE YAPILACAKTIR.</a:t>
          </a:r>
          <a:endParaRPr lang="tr-TR" sz="1200" kern="1200" dirty="0"/>
        </a:p>
      </dsp:txBody>
      <dsp:txXfrm>
        <a:off x="6788385" y="2586921"/>
        <a:ext cx="2467372" cy="14804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64F01-BC24-4635-AEF2-6A9B66C25438}">
      <dsp:nvSpPr>
        <dsp:cNvPr id="0" name=""/>
        <dsp:cNvSpPr/>
      </dsp:nvSpPr>
      <dsp:spPr>
        <a:xfrm>
          <a:off x="3201" y="4454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>
              <a:latin typeface="Calibri Light" panose="020F0302020204030204"/>
            </a:rPr>
            <a:t>10 OKUL TERCİH HAKKIMIZ VAR</a:t>
          </a:r>
          <a:endParaRPr lang="tr-TR" sz="1400" b="1" kern="1200" dirty="0"/>
        </a:p>
      </dsp:txBody>
      <dsp:txXfrm>
        <a:off x="3201" y="445489"/>
        <a:ext cx="2539866" cy="1523919"/>
      </dsp:txXfrm>
    </dsp:sp>
    <dsp:sp modelId="{C3DD9C10-F01F-4BA8-9496-6FC6BB8F8918}">
      <dsp:nvSpPr>
        <dsp:cNvPr id="0" name=""/>
        <dsp:cNvSpPr/>
      </dsp:nvSpPr>
      <dsp:spPr>
        <a:xfrm>
          <a:off x="2797054" y="445489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>
              <a:latin typeface="Calibri Light" panose="020F0302020204030204"/>
            </a:rPr>
            <a:t>Fen</a:t>
          </a:r>
          <a:r>
            <a:rPr lang="tr-TR" sz="1400" kern="1200" dirty="0"/>
            <a:t> liseleri, sosyal bilimler liseleri, özel program ve proje uygulayan eğitim kurumları/proje okulları ile mesleki ve teknik Anadolu liselerinin Anadolu teknik </a:t>
          </a:r>
          <a:r>
            <a:rPr lang="tr-TR" sz="1400" kern="1200" dirty="0">
              <a:latin typeface="Calibri Light" panose="020F0302020204030204"/>
            </a:rPr>
            <a:t>programları tercih edilebilecek.</a:t>
          </a:r>
          <a:endParaRPr lang="tr-TR" sz="1400" kern="1200" dirty="0"/>
        </a:p>
      </dsp:txBody>
      <dsp:txXfrm>
        <a:off x="2797054" y="445489"/>
        <a:ext cx="2539866" cy="1523919"/>
      </dsp:txXfrm>
    </dsp:sp>
    <dsp:sp modelId="{1BE70232-EFD6-473D-8363-5104C68735AA}">
      <dsp:nvSpPr>
        <dsp:cNvPr id="0" name=""/>
        <dsp:cNvSpPr/>
      </dsp:nvSpPr>
      <dsp:spPr>
        <a:xfrm>
          <a:off x="5590907" y="445489"/>
          <a:ext cx="2539866" cy="1523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/>
            <a:t>MERKEZÎ SINAV PUANI İLE ÖĞRENCİ ALAN OKUL TERCİHİNE YERLEŞMİŞ İSE YEREL YERLEŞTİRME VE PANSİYONLU OKUL TERCİHLERİ DİKKATE ALINMAYACAKTIR.</a:t>
          </a:r>
          <a:endParaRPr lang="tr-TR" sz="1400" kern="1200" dirty="0"/>
        </a:p>
      </dsp:txBody>
      <dsp:txXfrm>
        <a:off x="5590907" y="445489"/>
        <a:ext cx="2539866" cy="1523919"/>
      </dsp:txXfrm>
    </dsp:sp>
    <dsp:sp modelId="{CAC54FC1-D4AC-43C6-8C29-B3CF96810B11}">
      <dsp:nvSpPr>
        <dsp:cNvPr id="0" name=""/>
        <dsp:cNvSpPr/>
      </dsp:nvSpPr>
      <dsp:spPr>
        <a:xfrm>
          <a:off x="8384760" y="445489"/>
          <a:ext cx="2539866" cy="1523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>
              <a:latin typeface="Calibri Light" panose="020F0302020204030204"/>
            </a:rPr>
            <a:t>YERLEŞTİRME MERKEZİ SINAV PUAN ÜSTÜNLÜĞÜNE GÖRE YAPILACAK.</a:t>
          </a:r>
          <a:endParaRPr lang="tr-TR" sz="1400" kern="1200" dirty="0"/>
        </a:p>
      </dsp:txBody>
      <dsp:txXfrm>
        <a:off x="8384760" y="445489"/>
        <a:ext cx="2539866" cy="1523919"/>
      </dsp:txXfrm>
    </dsp:sp>
    <dsp:sp modelId="{AEDE164D-8A6D-4142-B524-C93C951A19F1}">
      <dsp:nvSpPr>
        <dsp:cNvPr id="0" name=""/>
        <dsp:cNvSpPr/>
      </dsp:nvSpPr>
      <dsp:spPr>
        <a:xfrm>
          <a:off x="1400128" y="2223395"/>
          <a:ext cx="2539866" cy="15239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/>
            <a:t>TERCİHLER OKUL MÜDÜRLÜĞÜ TARAFINDAN ELEKTRONİK ORTAMDA ONAYLANACAKTIR.</a:t>
          </a:r>
          <a:endParaRPr lang="tr-TR" sz="1400" kern="1200" dirty="0">
            <a:latin typeface="Calibri Light" panose="020F0302020204030204"/>
          </a:endParaRPr>
        </a:p>
      </dsp:txBody>
      <dsp:txXfrm>
        <a:off x="1400128" y="2223395"/>
        <a:ext cx="2539866" cy="1523919"/>
      </dsp:txXfrm>
    </dsp:sp>
    <dsp:sp modelId="{B8D1D454-F8FB-4200-9DE2-F9F3C127AF8D}">
      <dsp:nvSpPr>
        <dsp:cNvPr id="0" name=""/>
        <dsp:cNvSpPr/>
      </dsp:nvSpPr>
      <dsp:spPr>
        <a:xfrm>
          <a:off x="4193981" y="2223395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>
              <a:latin typeface="Calibri Light" panose="020F0302020204030204"/>
            </a:rPr>
            <a:t>SINAV PUANI EŞİTLİĞİNDE OKUL BAŞARI PUANI ÜSTÜNLÜĞÜNE BAKILACAKTIR.</a:t>
          </a:r>
          <a:endParaRPr lang="tr-TR" sz="1400" kern="1200" dirty="0"/>
        </a:p>
      </dsp:txBody>
      <dsp:txXfrm>
        <a:off x="4193981" y="2223395"/>
        <a:ext cx="2539866" cy="1523919"/>
      </dsp:txXfrm>
    </dsp:sp>
    <dsp:sp modelId="{90F511CB-A055-467E-A178-D5351873BD84}">
      <dsp:nvSpPr>
        <dsp:cNvPr id="0" name=""/>
        <dsp:cNvSpPr/>
      </dsp:nvSpPr>
      <dsp:spPr>
        <a:xfrm>
          <a:off x="6987834" y="2223395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>
              <a:latin typeface="Calibri Light" panose="020F0302020204030204"/>
            </a:rPr>
            <a:t>TERCİH ÖNCELİĞİNE VE ÖĞRENCİNİN DOĞUM TARİHİNE  GÖRE YAŞI KÜÇÜK OLANA BAKILARAK YERLEŞTİRME YAPILACAK.</a:t>
          </a:r>
          <a:endParaRPr lang="tr-TR" sz="1400" kern="1200" dirty="0"/>
        </a:p>
      </dsp:txBody>
      <dsp:txXfrm>
        <a:off x="6987834" y="2223395"/>
        <a:ext cx="2539866" cy="152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6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7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1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2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6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9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5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7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6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b.gov.tr/meb_iys_dosyalar/2021_06/30132713_ortaogretimeGecisTercihveYerlestirmeKilavuzu202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38596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4246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578354" y="2452526"/>
            <a:ext cx="4820574" cy="1952947"/>
          </a:xfrm>
          <a:noFill/>
        </p:spPr>
        <p:txBody>
          <a:bodyPr anchor="ctr">
            <a:normAutofit fontScale="90000"/>
          </a:bodyPr>
          <a:lstStyle/>
          <a:p>
            <a:r>
              <a:rPr lang="tr-TR" sz="3600" b="1" dirty="0">
                <a:solidFill>
                  <a:srgbClr val="FF0000"/>
                </a:solidFill>
                <a:latin typeface="Times"/>
                <a:cs typeface="Calibri Light"/>
              </a:rPr>
              <a:t>LİSELERE GEÇİŞ TERCİH VE YERLEŞTİRME  İŞLEMLERİ</a:t>
            </a:r>
            <a:endParaRPr lang="tr-TR" sz="3600" b="1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95047" y="4557900"/>
            <a:ext cx="2703050" cy="1026154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tr-TR" sz="2000" b="1" dirty="0">
                <a:solidFill>
                  <a:srgbClr val="00B050"/>
                </a:solidFill>
                <a:cs typeface="Calibri"/>
              </a:rPr>
              <a:t>YAMAN DEDE İMAM HATİP ORTAOKULU </a:t>
            </a:r>
            <a:endParaRPr lang="tr-TR" sz="2000" b="1" dirty="0">
              <a:solidFill>
                <a:srgbClr val="00B050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Resim 4" descr="metin, ulaşım, tekerlek içeren bir resim&#10;&#10;Açıklama otomatik olarak oluşturuldu">
            <a:extLst>
              <a:ext uri="{FF2B5EF4-FFF2-40B4-BE49-F238E27FC236}">
                <a16:creationId xmlns:a16="http://schemas.microsoft.com/office/drawing/2014/main" id="{BC7155E0-D181-416F-841F-675F9031B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5" y="780279"/>
            <a:ext cx="3887408" cy="201618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11832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61203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1445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675779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2600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A4876F2-7CE9-41CC-805D-AE942DCA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rgbClr val="0070C0"/>
                </a:solidFill>
                <a:ea typeface="+mj-lt"/>
                <a:cs typeface="+mj-lt"/>
              </a:rPr>
              <a:t>YERLEŞTİRMEYE ESAS NAKİL İŞLEMLERİ</a:t>
            </a:r>
            <a:endParaRPr lang="tr-TR" dirty="0">
              <a:solidFill>
                <a:srgbClr val="0070C0"/>
              </a:solidFill>
              <a:cs typeface="Calibri Light" panose="020F0302020204030204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C3C46-6CC8-42C0-97F2-76B06672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/>
            <a:r>
              <a:rPr lang="tr-TR" sz="2000" dirty="0">
                <a:ea typeface="+mn-lt"/>
                <a:cs typeface="+mn-lt"/>
              </a:rPr>
              <a:t>Yerleştiği okulu değiştirmek isteyen öğrenciler </a:t>
            </a:r>
            <a:r>
              <a:rPr lang="tr-TR" sz="2000" b="1" dirty="0">
                <a:ea typeface="+mn-lt"/>
                <a:cs typeface="+mn-lt"/>
              </a:rPr>
              <a:t>(isteğe bağlı olarak)</a:t>
            </a:r>
            <a:r>
              <a:rPr lang="tr-TR" sz="2000" dirty="0">
                <a:ea typeface="+mn-lt"/>
                <a:cs typeface="+mn-lt"/>
              </a:rPr>
              <a:t> Yerleştirmeye esas nakil işlemi için tercihte bulunabilecektir. </a:t>
            </a:r>
          </a:p>
          <a:p>
            <a:pPr marL="342900" indent="-342900"/>
            <a:r>
              <a:rPr lang="tr-TR" sz="2000" dirty="0">
                <a:ea typeface="+mn-lt"/>
                <a:cs typeface="+mn-lt"/>
              </a:rPr>
              <a:t>Yerleştirmeye esas </a:t>
            </a:r>
            <a:r>
              <a:rPr lang="tr-TR" sz="2000" b="1" dirty="0">
                <a:ea typeface="+mn-lt"/>
                <a:cs typeface="+mn-lt"/>
              </a:rPr>
              <a:t>1. nakil</a:t>
            </a:r>
            <a:r>
              <a:rPr lang="tr-TR" sz="2000" dirty="0">
                <a:ea typeface="+mn-lt"/>
                <a:cs typeface="+mn-lt"/>
              </a:rPr>
              <a:t> işlemi için; tercih başvuruları </a:t>
            </a:r>
            <a:r>
              <a:rPr lang="tr-TR" sz="2000" b="1" dirty="0">
                <a:ea typeface="+mn-lt"/>
                <a:cs typeface="+mn-lt"/>
              </a:rPr>
              <a:t>26-30 Temmuz 2021</a:t>
            </a:r>
            <a:r>
              <a:rPr lang="tr-TR" sz="2000" dirty="0">
                <a:ea typeface="+mn-lt"/>
                <a:cs typeface="+mn-lt"/>
              </a:rPr>
              <a:t> tarihleri arasında saat </a:t>
            </a:r>
            <a:r>
              <a:rPr lang="tr-TR" sz="2000" b="1" dirty="0">
                <a:ea typeface="+mn-lt"/>
                <a:cs typeface="+mn-lt"/>
              </a:rPr>
              <a:t>17.00</a:t>
            </a:r>
            <a:r>
              <a:rPr lang="tr-TR" sz="2000" dirty="0">
                <a:ea typeface="+mn-lt"/>
                <a:cs typeface="+mn-lt"/>
              </a:rPr>
              <a:t>’ye kadar yapılabilecektir.</a:t>
            </a:r>
            <a:endParaRPr lang="tr-TR" sz="2000" dirty="0">
              <a:cs typeface="Calibri" panose="020F0502020204030204"/>
            </a:endParaRPr>
          </a:p>
          <a:p>
            <a:pPr marL="342900" indent="-342900"/>
            <a:endParaRPr lang="tr-TR" sz="2000" dirty="0">
              <a:ea typeface="+mn-lt"/>
              <a:cs typeface="+mn-lt"/>
            </a:endParaRPr>
          </a:p>
          <a:p>
            <a:r>
              <a:rPr lang="tr-TR" sz="2000" dirty="0">
                <a:ea typeface="+mn-lt"/>
                <a:cs typeface="+mn-lt"/>
              </a:rPr>
              <a:t>Yerleştirmeye esas </a:t>
            </a:r>
            <a:r>
              <a:rPr lang="tr-TR" sz="2000" b="1" dirty="0">
                <a:ea typeface="+mn-lt"/>
                <a:cs typeface="+mn-lt"/>
              </a:rPr>
              <a:t>2. nakil</a:t>
            </a:r>
            <a:r>
              <a:rPr lang="tr-TR" sz="2000" dirty="0">
                <a:ea typeface="+mn-lt"/>
                <a:cs typeface="+mn-lt"/>
              </a:rPr>
              <a:t> işlemi için; tercih başvuruları </a:t>
            </a:r>
            <a:r>
              <a:rPr lang="tr-TR" sz="2000" b="1" dirty="0">
                <a:ea typeface="+mn-lt"/>
                <a:cs typeface="+mn-lt"/>
              </a:rPr>
              <a:t>02-06 Ağustos 2021 </a:t>
            </a:r>
            <a:r>
              <a:rPr lang="tr-TR" sz="2000" dirty="0">
                <a:ea typeface="+mn-lt"/>
                <a:cs typeface="+mn-lt"/>
              </a:rPr>
              <a:t>tarihleri arasında saat </a:t>
            </a:r>
            <a:r>
              <a:rPr lang="tr-TR" sz="2000" b="1" dirty="0">
                <a:ea typeface="+mn-lt"/>
                <a:cs typeface="+mn-lt"/>
              </a:rPr>
              <a:t>17.00</a:t>
            </a:r>
            <a:r>
              <a:rPr lang="tr-TR" sz="2000" dirty="0">
                <a:ea typeface="+mn-lt"/>
                <a:cs typeface="+mn-lt"/>
              </a:rPr>
              <a:t>’ye kadar yapılabilecektir.</a:t>
            </a:r>
          </a:p>
          <a:p>
            <a:endParaRPr lang="tr-TR" sz="2000" dirty="0">
              <a:cs typeface="Calibri"/>
            </a:endParaRPr>
          </a:p>
          <a:p>
            <a:pPr marL="342900" indent="-342900"/>
            <a:r>
              <a:rPr lang="tr-TR" sz="2000" dirty="0">
                <a:ea typeface="+mn-lt"/>
                <a:cs typeface="+mn-lt"/>
              </a:rPr>
              <a:t>Yerleştirmeye esas nakil sonuçları her nakil döneminin sonunda, </a:t>
            </a:r>
            <a:r>
              <a:rPr lang="tr-TR" sz="2000" b="1" dirty="0">
                <a:ea typeface="+mn-lt"/>
                <a:cs typeface="+mn-lt"/>
              </a:rPr>
              <a:t>02 Ağustos 2021 ve 09 Ağustos 2021</a:t>
            </a:r>
            <a:r>
              <a:rPr lang="tr-TR" sz="2000" dirty="0">
                <a:ea typeface="+mn-lt"/>
                <a:cs typeface="+mn-lt"/>
              </a:rPr>
              <a:t> tarihlerinde ilan edilecektir.</a:t>
            </a:r>
            <a:endParaRPr lang="tr-TR" sz="2000" dirty="0">
              <a:cs typeface="Calibri"/>
            </a:endParaRPr>
          </a:p>
          <a:p>
            <a:pPr marL="0" indent="0">
              <a:buNone/>
            </a:pPr>
            <a:endParaRPr lang="tr-TR" sz="2000" dirty="0">
              <a:ea typeface="+mn-lt"/>
              <a:cs typeface="+mn-lt"/>
            </a:endParaRPr>
          </a:p>
          <a:p>
            <a:pPr marL="342900" indent="-342900"/>
            <a:endParaRPr lang="tr-TR" sz="2000" dirty="0">
              <a:cs typeface="Calibri"/>
            </a:endParaRPr>
          </a:p>
          <a:p>
            <a:endParaRPr lang="tr-TR" sz="2000" dirty="0"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4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A4876F2-7CE9-41CC-805D-AE942DCA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rgbClr val="0070C0"/>
                </a:solidFill>
              </a:rPr>
              <a:t>YERLEŞTİRMEYE ESAS NAKİL İŞLEMLERİ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C3C46-6CC8-42C0-97F2-76B06672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/>
            <a:r>
              <a:rPr lang="tr-TR" sz="2000" dirty="0">
                <a:ea typeface="+mn-lt"/>
                <a:cs typeface="+mn-lt"/>
              </a:rPr>
              <a:t>Yerleştirmeye esas nakil döneminde herhangi bir tercihine yerleşen öğrenci </a:t>
            </a:r>
            <a:r>
              <a:rPr lang="tr-TR" sz="2000" dirty="0">
                <a:solidFill>
                  <a:srgbClr val="C00000"/>
                </a:solidFill>
                <a:ea typeface="+mn-lt"/>
                <a:cs typeface="+mn-lt"/>
              </a:rPr>
              <a:t>önceki yerleştiği okul hakkından vazgeçmiş sayılır.</a:t>
            </a:r>
            <a:endParaRPr lang="tr-TR" sz="2000" dirty="0">
              <a:solidFill>
                <a:srgbClr val="C00000"/>
              </a:solidFill>
              <a:cs typeface="Calibri" panose="020F0502020204030204"/>
            </a:endParaRPr>
          </a:p>
          <a:p>
            <a:pPr marL="342900" indent="-342900"/>
            <a:endParaRPr lang="tr-TR" sz="2000" dirty="0">
              <a:ea typeface="+mn-lt"/>
              <a:cs typeface="+mn-lt"/>
            </a:endParaRPr>
          </a:p>
          <a:p>
            <a:pPr marL="342900" indent="-342900"/>
            <a:r>
              <a:rPr lang="tr-TR" sz="2000" dirty="0">
                <a:ea typeface="+mn-lt"/>
                <a:cs typeface="+mn-lt"/>
              </a:rPr>
              <a:t>Her nakil döneminde öğrenciler; </a:t>
            </a:r>
            <a:r>
              <a:rPr lang="tr-TR" sz="2000" b="1" dirty="0">
                <a:ea typeface="+mn-lt"/>
                <a:cs typeface="+mn-lt"/>
              </a:rPr>
              <a:t>Merkezî Sınav Puanı ile öğrenci alan okullar için en fazla 3 (üç), yerel yerleştirmeyle öğrenci alan okullar için en fazla 3</a:t>
            </a:r>
            <a:r>
              <a:rPr lang="tr-TR" sz="2000" dirty="0">
                <a:ea typeface="+mn-lt"/>
                <a:cs typeface="+mn-lt"/>
              </a:rPr>
              <a:t> (üç), pansiyonlu okullar için de en fazla 3 (üç) okul tercihi yapılabilecektir.</a:t>
            </a:r>
            <a:endParaRPr lang="tr-TR" sz="2000" dirty="0">
              <a:cs typeface="Calibri"/>
            </a:endParaRPr>
          </a:p>
          <a:p>
            <a:pPr marL="342900" indent="-342900"/>
            <a:r>
              <a:rPr lang="tr-TR" sz="2000" dirty="0">
                <a:ea typeface="+mn-lt"/>
                <a:cs typeface="+mn-lt"/>
              </a:rPr>
              <a:t>MİLLİ EĞİTİM BAKANLIĞI </a:t>
            </a:r>
            <a:r>
              <a:rPr lang="tr-TR" sz="2000" b="1" dirty="0">
                <a:ea typeface="+mn-lt"/>
                <a:cs typeface="+mn-lt"/>
              </a:rPr>
              <a:t>2021</a:t>
            </a:r>
            <a:r>
              <a:rPr lang="tr-TR" sz="2000" dirty="0">
                <a:ea typeface="+mn-lt"/>
                <a:cs typeface="+mn-lt"/>
              </a:rPr>
              <a:t> </a:t>
            </a:r>
            <a:r>
              <a:rPr lang="tr-TR" sz="2000" b="1" dirty="0">
                <a:ea typeface="+mn-lt"/>
                <a:cs typeface="+mn-lt"/>
              </a:rPr>
              <a:t>Ortaöğretime Geçiş Tercih ve Yerleştirme Kılavuzu’</a:t>
            </a:r>
            <a:r>
              <a:rPr lang="tr-TR" sz="2000" dirty="0">
                <a:ea typeface="+mn-lt"/>
                <a:cs typeface="+mn-lt"/>
              </a:rPr>
              <a:t>na</a:t>
            </a:r>
            <a:r>
              <a:rPr lang="tr-TR" sz="2000" b="1" dirty="0">
                <a:ea typeface="+mn-lt"/>
                <a:cs typeface="+mn-lt"/>
              </a:rPr>
              <a:t> </a:t>
            </a:r>
            <a:r>
              <a:rPr lang="tr-TR" sz="2000" dirty="0">
                <a:ea typeface="+mn-lt"/>
                <a:cs typeface="+mn-lt"/>
              </a:rPr>
              <a:t>bu linkten ulaşabilirsiniz.</a:t>
            </a:r>
            <a:endParaRPr lang="tr-TR" sz="2000" dirty="0">
              <a:cs typeface="Calibri"/>
            </a:endParaRPr>
          </a:p>
          <a:p>
            <a:pPr marL="342900" indent="-342900"/>
            <a:r>
              <a:rPr lang="tr-TR" sz="2000" dirty="0">
                <a:ea typeface="+mn-lt"/>
                <a:cs typeface="+mn-lt"/>
                <a:hlinkClick r:id="rId2"/>
              </a:rPr>
              <a:t>http://www.meb.gov.tr/meb_iys_dosyalar/2021_06/30132713_ortaogretimeGecisTercihveYerlestirmeKilavuzu2021.pdf</a:t>
            </a:r>
            <a:r>
              <a:rPr lang="tr-TR" sz="2000" dirty="0">
                <a:ea typeface="+mn-lt"/>
                <a:cs typeface="+mn-lt"/>
              </a:rPr>
              <a:t> </a:t>
            </a:r>
            <a:endParaRPr lang="tr-TR" sz="2000" dirty="0">
              <a:cs typeface="Calibri"/>
            </a:endParaRPr>
          </a:p>
          <a:p>
            <a:pPr marL="342900" indent="-342900"/>
            <a:endParaRPr lang="tr-TR" sz="2000" dirty="0">
              <a:cs typeface="Calibri"/>
            </a:endParaRPr>
          </a:p>
          <a:p>
            <a:pPr marL="342900" indent="-342900"/>
            <a:r>
              <a:rPr lang="tr-TR" sz="2000" dirty="0">
                <a:ea typeface="+mn-lt"/>
                <a:cs typeface="+mn-lt"/>
              </a:rPr>
              <a:t>Yerleştirme tercihleri için </a:t>
            </a:r>
            <a:r>
              <a:rPr lang="tr-TR" sz="2000" b="1" dirty="0">
                <a:ea typeface="+mn-lt"/>
                <a:cs typeface="+mn-lt"/>
              </a:rPr>
              <a:t>ön çalışma formu ek–1</a:t>
            </a:r>
            <a:r>
              <a:rPr lang="tr-TR" sz="2000" dirty="0">
                <a:ea typeface="+mn-lt"/>
                <a:cs typeface="+mn-lt"/>
              </a:rPr>
              <a:t> formuna 2021 Ortaöğretime Geçiş Tercih ve Yerleştirme Kılavuzunun 14. Sayfasından ulaşabilirsiniz.</a:t>
            </a:r>
            <a:endParaRPr lang="tr-TR" sz="2000" dirty="0">
              <a:cs typeface="Calibri"/>
            </a:endParaRPr>
          </a:p>
          <a:p>
            <a:endParaRPr lang="tr-TR" sz="2000" dirty="0"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0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E1BE65-87AB-4CF0-8CB7-A6151992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MERKEZİ SINAVLA ÖĞRENCİ ALAN FEN LİSELERİ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703310A-458B-4030-B790-2439DF18CF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342048"/>
              </p:ext>
            </p:extLst>
          </p:nvPr>
        </p:nvGraphicFramePr>
        <p:xfrm>
          <a:off x="923278" y="1882066"/>
          <a:ext cx="10244827" cy="4474347"/>
        </p:xfrm>
        <a:graphic>
          <a:graphicData uri="http://schemas.openxmlformats.org/drawingml/2006/table">
            <a:tbl>
              <a:tblPr/>
              <a:tblGrid>
                <a:gridCol w="589752">
                  <a:extLst>
                    <a:ext uri="{9D8B030D-6E8A-4147-A177-3AD203B41FA5}">
                      <a16:colId xmlns:a16="http://schemas.microsoft.com/office/drawing/2014/main" val="2503271481"/>
                    </a:ext>
                  </a:extLst>
                </a:gridCol>
                <a:gridCol w="3167808">
                  <a:extLst>
                    <a:ext uri="{9D8B030D-6E8A-4147-A177-3AD203B41FA5}">
                      <a16:colId xmlns:a16="http://schemas.microsoft.com/office/drawing/2014/main" val="2210387506"/>
                    </a:ext>
                  </a:extLst>
                </a:gridCol>
                <a:gridCol w="1145803">
                  <a:extLst>
                    <a:ext uri="{9D8B030D-6E8A-4147-A177-3AD203B41FA5}">
                      <a16:colId xmlns:a16="http://schemas.microsoft.com/office/drawing/2014/main" val="3608654379"/>
                    </a:ext>
                  </a:extLst>
                </a:gridCol>
                <a:gridCol w="690853">
                  <a:extLst>
                    <a:ext uri="{9D8B030D-6E8A-4147-A177-3AD203B41FA5}">
                      <a16:colId xmlns:a16="http://schemas.microsoft.com/office/drawing/2014/main" val="4249183586"/>
                    </a:ext>
                  </a:extLst>
                </a:gridCol>
                <a:gridCol w="808802">
                  <a:extLst>
                    <a:ext uri="{9D8B030D-6E8A-4147-A177-3AD203B41FA5}">
                      <a16:colId xmlns:a16="http://schemas.microsoft.com/office/drawing/2014/main" val="492417198"/>
                    </a:ext>
                  </a:extLst>
                </a:gridCol>
                <a:gridCol w="808802">
                  <a:extLst>
                    <a:ext uri="{9D8B030D-6E8A-4147-A177-3AD203B41FA5}">
                      <a16:colId xmlns:a16="http://schemas.microsoft.com/office/drawing/2014/main" val="1717924055"/>
                    </a:ext>
                  </a:extLst>
                </a:gridCol>
                <a:gridCol w="808802">
                  <a:extLst>
                    <a:ext uri="{9D8B030D-6E8A-4147-A177-3AD203B41FA5}">
                      <a16:colId xmlns:a16="http://schemas.microsoft.com/office/drawing/2014/main" val="1246092301"/>
                    </a:ext>
                  </a:extLst>
                </a:gridCol>
                <a:gridCol w="606601">
                  <a:extLst>
                    <a:ext uri="{9D8B030D-6E8A-4147-A177-3AD203B41FA5}">
                      <a16:colId xmlns:a16="http://schemas.microsoft.com/office/drawing/2014/main" val="209974671"/>
                    </a:ext>
                  </a:extLst>
                </a:gridCol>
                <a:gridCol w="808802">
                  <a:extLst>
                    <a:ext uri="{9D8B030D-6E8A-4147-A177-3AD203B41FA5}">
                      <a16:colId xmlns:a16="http://schemas.microsoft.com/office/drawing/2014/main" val="889118479"/>
                    </a:ext>
                  </a:extLst>
                </a:gridCol>
                <a:gridCol w="808802">
                  <a:extLst>
                    <a:ext uri="{9D8B030D-6E8A-4147-A177-3AD203B41FA5}">
                      <a16:colId xmlns:a16="http://schemas.microsoft.com/office/drawing/2014/main" val="275168915"/>
                    </a:ext>
                  </a:extLst>
                </a:gridCol>
              </a:tblGrid>
              <a:tr h="1830414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Tercih Kodu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Okul Adı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Okul Türü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Öğretim Süresi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Öğretim Şekli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Pansiyon Durumu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Yabancı Dili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Kontenjanı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 Yılı Türkiye Geneli En Düşük Yüzdelik Dilim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 Yılı Türkiye Geneli En Yüksek Yüzdelik Dilim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03815"/>
                  </a:ext>
                </a:extLst>
              </a:tr>
              <a:tr h="664373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Validebağ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Fen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Pansiyon(Kız)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11081"/>
                  </a:ext>
                </a:extLst>
              </a:tr>
              <a:tr h="664373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Dr. Nabi Avcı Fen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293898"/>
                  </a:ext>
                </a:extLst>
              </a:tr>
              <a:tr h="989780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 Atatürk Fen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Pansiyon(Kız/Erkek)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287895"/>
                  </a:ext>
                </a:extLst>
              </a:tr>
              <a:tr h="32540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466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737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BB39F6-84F3-4C88-82C9-E60BE4F2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MERKEZİ SINAVLA ÖĞRENCİ ALAN ANADOLU LİSELERİ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17C6A432-CE0B-4923-8475-727EB3D0F0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23437"/>
              </p:ext>
            </p:extLst>
          </p:nvPr>
        </p:nvGraphicFramePr>
        <p:xfrm>
          <a:off x="754603" y="1619667"/>
          <a:ext cx="10848512" cy="5075773"/>
        </p:xfrm>
        <a:graphic>
          <a:graphicData uri="http://schemas.openxmlformats.org/drawingml/2006/table">
            <a:tbl>
              <a:tblPr/>
              <a:tblGrid>
                <a:gridCol w="480538">
                  <a:extLst>
                    <a:ext uri="{9D8B030D-6E8A-4147-A177-3AD203B41FA5}">
                      <a16:colId xmlns:a16="http://schemas.microsoft.com/office/drawing/2014/main" val="1100563207"/>
                    </a:ext>
                  </a:extLst>
                </a:gridCol>
                <a:gridCol w="3829743">
                  <a:extLst>
                    <a:ext uri="{9D8B030D-6E8A-4147-A177-3AD203B41FA5}">
                      <a16:colId xmlns:a16="http://schemas.microsoft.com/office/drawing/2014/main" val="2120629194"/>
                    </a:ext>
                  </a:extLst>
                </a:gridCol>
                <a:gridCol w="1150379">
                  <a:extLst>
                    <a:ext uri="{9D8B030D-6E8A-4147-A177-3AD203B41FA5}">
                      <a16:colId xmlns:a16="http://schemas.microsoft.com/office/drawing/2014/main" val="3018783775"/>
                    </a:ext>
                  </a:extLst>
                </a:gridCol>
                <a:gridCol w="888268">
                  <a:extLst>
                    <a:ext uri="{9D8B030D-6E8A-4147-A177-3AD203B41FA5}">
                      <a16:colId xmlns:a16="http://schemas.microsoft.com/office/drawing/2014/main" val="4016022928"/>
                    </a:ext>
                  </a:extLst>
                </a:gridCol>
                <a:gridCol w="640718">
                  <a:extLst>
                    <a:ext uri="{9D8B030D-6E8A-4147-A177-3AD203B41FA5}">
                      <a16:colId xmlns:a16="http://schemas.microsoft.com/office/drawing/2014/main" val="2313136176"/>
                    </a:ext>
                  </a:extLst>
                </a:gridCol>
                <a:gridCol w="1063009">
                  <a:extLst>
                    <a:ext uri="{9D8B030D-6E8A-4147-A177-3AD203B41FA5}">
                      <a16:colId xmlns:a16="http://schemas.microsoft.com/office/drawing/2014/main" val="3443702661"/>
                    </a:ext>
                  </a:extLst>
                </a:gridCol>
                <a:gridCol w="757211">
                  <a:extLst>
                    <a:ext uri="{9D8B030D-6E8A-4147-A177-3AD203B41FA5}">
                      <a16:colId xmlns:a16="http://schemas.microsoft.com/office/drawing/2014/main" val="969072169"/>
                    </a:ext>
                  </a:extLst>
                </a:gridCol>
                <a:gridCol w="640718">
                  <a:extLst>
                    <a:ext uri="{9D8B030D-6E8A-4147-A177-3AD203B41FA5}">
                      <a16:colId xmlns:a16="http://schemas.microsoft.com/office/drawing/2014/main" val="3462624286"/>
                    </a:ext>
                  </a:extLst>
                </a:gridCol>
                <a:gridCol w="698964">
                  <a:extLst>
                    <a:ext uri="{9D8B030D-6E8A-4147-A177-3AD203B41FA5}">
                      <a16:colId xmlns:a16="http://schemas.microsoft.com/office/drawing/2014/main" val="2126767597"/>
                    </a:ext>
                  </a:extLst>
                </a:gridCol>
                <a:gridCol w="698964">
                  <a:extLst>
                    <a:ext uri="{9D8B030D-6E8A-4147-A177-3AD203B41FA5}">
                      <a16:colId xmlns:a16="http://schemas.microsoft.com/office/drawing/2014/main" val="3296480966"/>
                    </a:ext>
                  </a:extLst>
                </a:gridCol>
              </a:tblGrid>
              <a:tr h="7032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Tercih Kodu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Okul Adı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Okul Türü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Öğretim Süresi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Öğretim Şekli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Pansiyon Durumu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Yabancı Dili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Kontenjanı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 Yılı Türkiye Geneli En Düşük Yüzdelik Dilim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 Yılı Türkiye Geneli En Yüksek Yüzdelik Dilim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706547"/>
                  </a:ext>
                </a:extLst>
              </a:tr>
              <a:tr h="312109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60749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Hüseyin Avni Sözen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008439"/>
                  </a:ext>
                </a:extLst>
              </a:tr>
              <a:tr h="312109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51271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Haydarpaşa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Pansiyon(Erkek)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489573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51585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Üsküdar Ahmet Keleşoğlu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4910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51586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Üsküdar Ahmet Keleşoğlu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Almanca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824665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60527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 Üsküdar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Pansiyon(Kız)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950569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42980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Hacı Sabancı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279048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42533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Çamlıca Kız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Pansiyon(Kız)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9,13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932326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60803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Kandilli Kız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Pansiyon(Kız)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84483"/>
                  </a:ext>
                </a:extLst>
              </a:tr>
              <a:tr h="312109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51744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Kadıköy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Pansiyon(Kız/Erkek)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222729"/>
                  </a:ext>
                </a:extLst>
              </a:tr>
              <a:tr h="312109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42706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Göztepe İhsan Kurşunoğlu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Almanca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(**)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(**)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486750"/>
                  </a:ext>
                </a:extLst>
              </a:tr>
              <a:tr h="312109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60451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Hayrullah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Kefoğlu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(**)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(**)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527061"/>
                  </a:ext>
                </a:extLst>
              </a:tr>
              <a:tr h="312109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42851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(**)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(**)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822736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51224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Nevzat Ayaz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7,43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2,89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626862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42496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Habire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Yahşi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7,54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636945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60464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Paşabahçe Ahmet Ferit İnal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Almanca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246967"/>
                  </a:ext>
                </a:extLst>
              </a:tr>
              <a:tr h="234726"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60463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Paşabahçe Ahmet Ferit İnal 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10,31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5,09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241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828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17127B-1F5E-4456-B942-B18F31E0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MERKEZİ SINAVLA ÖĞRENCİ ALAN İMAM HATİP LİSELERİ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F1E4012-373F-4D7D-BCCF-E1F2C8AAE3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46535"/>
              </p:ext>
            </p:extLst>
          </p:nvPr>
        </p:nvGraphicFramePr>
        <p:xfrm>
          <a:off x="978393" y="1548646"/>
          <a:ext cx="10235214" cy="5167309"/>
        </p:xfrm>
        <a:graphic>
          <a:graphicData uri="http://schemas.openxmlformats.org/drawingml/2006/table">
            <a:tbl>
              <a:tblPr/>
              <a:tblGrid>
                <a:gridCol w="554042">
                  <a:extLst>
                    <a:ext uri="{9D8B030D-6E8A-4147-A177-3AD203B41FA5}">
                      <a16:colId xmlns:a16="http://schemas.microsoft.com/office/drawing/2014/main" val="3389385534"/>
                    </a:ext>
                  </a:extLst>
                </a:gridCol>
                <a:gridCol w="3134718">
                  <a:extLst>
                    <a:ext uri="{9D8B030D-6E8A-4147-A177-3AD203B41FA5}">
                      <a16:colId xmlns:a16="http://schemas.microsoft.com/office/drawing/2014/main" val="209775951"/>
                    </a:ext>
                  </a:extLst>
                </a:gridCol>
                <a:gridCol w="976864">
                  <a:extLst>
                    <a:ext uri="{9D8B030D-6E8A-4147-A177-3AD203B41FA5}">
                      <a16:colId xmlns:a16="http://schemas.microsoft.com/office/drawing/2014/main" val="2201061961"/>
                    </a:ext>
                  </a:extLst>
                </a:gridCol>
                <a:gridCol w="1487168">
                  <a:extLst>
                    <a:ext uri="{9D8B030D-6E8A-4147-A177-3AD203B41FA5}">
                      <a16:colId xmlns:a16="http://schemas.microsoft.com/office/drawing/2014/main" val="208672549"/>
                    </a:ext>
                  </a:extLst>
                </a:gridCol>
                <a:gridCol w="729004">
                  <a:extLst>
                    <a:ext uri="{9D8B030D-6E8A-4147-A177-3AD203B41FA5}">
                      <a16:colId xmlns:a16="http://schemas.microsoft.com/office/drawing/2014/main" val="4119035123"/>
                    </a:ext>
                  </a:extLst>
                </a:gridCol>
                <a:gridCol w="510303">
                  <a:extLst>
                    <a:ext uri="{9D8B030D-6E8A-4147-A177-3AD203B41FA5}">
                      <a16:colId xmlns:a16="http://schemas.microsoft.com/office/drawing/2014/main" val="164986419"/>
                    </a:ext>
                  </a:extLst>
                </a:gridCol>
                <a:gridCol w="889385">
                  <a:extLst>
                    <a:ext uri="{9D8B030D-6E8A-4147-A177-3AD203B41FA5}">
                      <a16:colId xmlns:a16="http://schemas.microsoft.com/office/drawing/2014/main" val="945599250"/>
                    </a:ext>
                  </a:extLst>
                </a:gridCol>
                <a:gridCol w="626943">
                  <a:extLst>
                    <a:ext uri="{9D8B030D-6E8A-4147-A177-3AD203B41FA5}">
                      <a16:colId xmlns:a16="http://schemas.microsoft.com/office/drawing/2014/main" val="3418860792"/>
                    </a:ext>
                  </a:extLst>
                </a:gridCol>
                <a:gridCol w="393661">
                  <a:extLst>
                    <a:ext uri="{9D8B030D-6E8A-4147-A177-3AD203B41FA5}">
                      <a16:colId xmlns:a16="http://schemas.microsoft.com/office/drawing/2014/main" val="2201628476"/>
                    </a:ext>
                  </a:extLst>
                </a:gridCol>
                <a:gridCol w="466563">
                  <a:extLst>
                    <a:ext uri="{9D8B030D-6E8A-4147-A177-3AD203B41FA5}">
                      <a16:colId xmlns:a16="http://schemas.microsoft.com/office/drawing/2014/main" val="77047676"/>
                    </a:ext>
                  </a:extLst>
                </a:gridCol>
                <a:gridCol w="466563">
                  <a:extLst>
                    <a:ext uri="{9D8B030D-6E8A-4147-A177-3AD203B41FA5}">
                      <a16:colId xmlns:a16="http://schemas.microsoft.com/office/drawing/2014/main" val="2186155494"/>
                    </a:ext>
                  </a:extLst>
                </a:gridCol>
              </a:tblGrid>
              <a:tr h="1046469"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Tercih Kodu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Okul Adı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Okul Türü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 Adı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Süresi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Şekli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Durumu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Yabancı Dili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Kontenjanı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Yılı Türkiye Geneli En Düşük Yüzdelik Dilim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Yılı Türkiye Geneli En Yüksek Yüzdelik Dilim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408728"/>
                  </a:ext>
                </a:extLst>
              </a:tr>
              <a:tr h="51510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51321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 Ticaret Odası Marmara 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VE SOSYAL BİLİMLER PROGRAMI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Pansiyon(Erkek)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825582"/>
                  </a:ext>
                </a:extLst>
              </a:tr>
              <a:tr h="51510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51320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 Ticaret Odası Marmara 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VE SOSYAL BİLİMLER PROGRAMI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Pansiyon(Erkek)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Arapça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4,38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175192"/>
                  </a:ext>
                </a:extLst>
              </a:tr>
              <a:tr h="51510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51322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 Ticaret Odası Marmara 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VE SOSYAL BİLİMLER PROGRAMI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Pansiyon(Erkek)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Japonca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979268"/>
                  </a:ext>
                </a:extLst>
              </a:tr>
              <a:tr h="51510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42728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Çamlıca Kız 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VE SOSYAL BİLİMLER PROGRAMI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Pansiyon(Kız)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7,54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536731"/>
                  </a:ext>
                </a:extLst>
              </a:tr>
              <a:tr h="51510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50917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Tenzile Erdoğan Kız 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VE SOSYAL BİLİMLER PROGRAMI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568706"/>
                  </a:ext>
                </a:extLst>
              </a:tr>
              <a:tr h="51510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50918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Tenzile Erdoğan Kız 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VE SOSYAL BİLİMLER PROGRAMI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Hazırlık + 4 yıl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Arapça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11,36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726597"/>
                  </a:ext>
                </a:extLst>
              </a:tr>
              <a:tr h="51510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51368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Hakkı Demir 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VE SOSYAL BİLİMLER PROGRAMI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Pansiyon(Erkek)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11,51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4,98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516697"/>
                  </a:ext>
                </a:extLst>
              </a:tr>
              <a:tr h="51510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50919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Tenzile Erdoğan Kız 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 VE SOSYAL BİLİMLER PROGRAMI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13,39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</a:t>
                      </a:r>
                    </a:p>
                  </a:txBody>
                  <a:tcPr marL="5936" marR="5936" marT="59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30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989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EBD4C1-5598-4F9D-8324-96D2FF77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MERKEZİ SINAVLA ÖĞRENCİ ALAN M.T.A LİSELERİ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334E3AC9-E287-48E3-87BE-81F323E8A0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473608"/>
              </p:ext>
            </p:extLst>
          </p:nvPr>
        </p:nvGraphicFramePr>
        <p:xfrm>
          <a:off x="784564" y="1899821"/>
          <a:ext cx="10622872" cy="4946684"/>
        </p:xfrm>
        <a:graphic>
          <a:graphicData uri="http://schemas.openxmlformats.org/drawingml/2006/table">
            <a:tbl>
              <a:tblPr/>
              <a:tblGrid>
                <a:gridCol w="606109">
                  <a:extLst>
                    <a:ext uri="{9D8B030D-6E8A-4147-A177-3AD203B41FA5}">
                      <a16:colId xmlns:a16="http://schemas.microsoft.com/office/drawing/2014/main" val="47216872"/>
                    </a:ext>
                  </a:extLst>
                </a:gridCol>
                <a:gridCol w="3413354">
                  <a:extLst>
                    <a:ext uri="{9D8B030D-6E8A-4147-A177-3AD203B41FA5}">
                      <a16:colId xmlns:a16="http://schemas.microsoft.com/office/drawing/2014/main" val="2339917668"/>
                    </a:ext>
                  </a:extLst>
                </a:gridCol>
                <a:gridCol w="941066">
                  <a:extLst>
                    <a:ext uri="{9D8B030D-6E8A-4147-A177-3AD203B41FA5}">
                      <a16:colId xmlns:a16="http://schemas.microsoft.com/office/drawing/2014/main" val="4172441191"/>
                    </a:ext>
                  </a:extLst>
                </a:gridCol>
                <a:gridCol w="1547175">
                  <a:extLst>
                    <a:ext uri="{9D8B030D-6E8A-4147-A177-3AD203B41FA5}">
                      <a16:colId xmlns:a16="http://schemas.microsoft.com/office/drawing/2014/main" val="1506272888"/>
                    </a:ext>
                  </a:extLst>
                </a:gridCol>
                <a:gridCol w="494457">
                  <a:extLst>
                    <a:ext uri="{9D8B030D-6E8A-4147-A177-3AD203B41FA5}">
                      <a16:colId xmlns:a16="http://schemas.microsoft.com/office/drawing/2014/main" val="3972877193"/>
                    </a:ext>
                  </a:extLst>
                </a:gridCol>
                <a:gridCol w="765613">
                  <a:extLst>
                    <a:ext uri="{9D8B030D-6E8A-4147-A177-3AD203B41FA5}">
                      <a16:colId xmlns:a16="http://schemas.microsoft.com/office/drawing/2014/main" val="1882188649"/>
                    </a:ext>
                  </a:extLst>
                </a:gridCol>
                <a:gridCol w="765613">
                  <a:extLst>
                    <a:ext uri="{9D8B030D-6E8A-4147-A177-3AD203B41FA5}">
                      <a16:colId xmlns:a16="http://schemas.microsoft.com/office/drawing/2014/main" val="885514265"/>
                    </a:ext>
                  </a:extLst>
                </a:gridCol>
                <a:gridCol w="558259">
                  <a:extLst>
                    <a:ext uri="{9D8B030D-6E8A-4147-A177-3AD203B41FA5}">
                      <a16:colId xmlns:a16="http://schemas.microsoft.com/office/drawing/2014/main" val="3744539420"/>
                    </a:ext>
                  </a:extLst>
                </a:gridCol>
                <a:gridCol w="765613">
                  <a:extLst>
                    <a:ext uri="{9D8B030D-6E8A-4147-A177-3AD203B41FA5}">
                      <a16:colId xmlns:a16="http://schemas.microsoft.com/office/drawing/2014/main" val="403941261"/>
                    </a:ext>
                  </a:extLst>
                </a:gridCol>
                <a:gridCol w="765613">
                  <a:extLst>
                    <a:ext uri="{9D8B030D-6E8A-4147-A177-3AD203B41FA5}">
                      <a16:colId xmlns:a16="http://schemas.microsoft.com/office/drawing/2014/main" val="1907786850"/>
                    </a:ext>
                  </a:extLst>
                </a:gridCol>
              </a:tblGrid>
              <a:tr h="582933"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Tercih Kodu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Okul Adı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Okul Türü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 Adı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Süresi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Şekli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Yabancı Dili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Kontenjanı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Yılı Türkiye Geneli En Düşük Yüzdelik Dilim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 Yılı Türkiye Geneli En Yüksek Yüzdelik Dilim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447623"/>
                  </a:ext>
                </a:extLst>
              </a:tr>
              <a:tr h="341656"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42799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Üsküdar Zeynep Kamil Mesleki ve Teknik Anadolu Lisesi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SAĞLIK HİZMETLERİ ALANI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14,92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8,34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657468"/>
                  </a:ext>
                </a:extLst>
              </a:tr>
              <a:tr h="470581"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51819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Haydarpaşa Mesleki ve Teknik Anadolu Lisesi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BİLİŞİM TEKNOLOJİLERİ ALANI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19,63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8,53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814789"/>
                  </a:ext>
                </a:extLst>
              </a:tr>
              <a:tr h="341656"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60320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Selimiye Mesleki ve Teknik Anadolu Lisesi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LABORATUVAR HİZMETLERİ ALANI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23,33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269912"/>
                  </a:ext>
                </a:extLst>
              </a:tr>
              <a:tr h="625293"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60334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Haydarpaşa Mesleki ve Teknik Anadolu Lisesi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ELEKTRİK- ELEKTRONİK TEKNOLOJİSİ ALANI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25,93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15,64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04810"/>
                  </a:ext>
                </a:extLst>
              </a:tr>
              <a:tr h="625293"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60425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Haydarpaşa Mesleki ve Teknik Anadolu Lisesi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ENDÜSTRİYEL OTOMASYON TEKNOLOJİLERİ ALANI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27,95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597901"/>
                  </a:ext>
                </a:extLst>
              </a:tr>
              <a:tr h="625293"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60537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Haydarpaşa Mesleki ve Teknik Anadolu Lisesi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MAKİNE VE TASARIM TEKNOLOJİSİ ALANI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30,35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363415"/>
                  </a:ext>
                </a:extLst>
              </a:tr>
              <a:tr h="341656"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50912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Selimiye Mesleki ve Teknik Anadolu Lisesi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GIDA TEKNOLOJİSİ ALANI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19,47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132172"/>
                  </a:ext>
                </a:extLst>
              </a:tr>
              <a:tr h="470581"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42888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Selimiye Mesleki ve Teknik Anadolu Lisesi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HAYVAN YETİŞTİRİCİLİĞİ VE SAĞLIĞI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16,34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093185"/>
                  </a:ext>
                </a:extLst>
              </a:tr>
              <a:tr h="341656"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51010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Üsküdar İMKB Mesleki ve Teknik Anadolu Lisesi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ÇOCUK GELİŞİMİ VE EĞİTİMİ ALANI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38,56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</a:t>
                      </a:r>
                    </a:p>
                  </a:txBody>
                  <a:tcPr marL="4979" marR="4979" marT="4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98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680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9FE625-2506-456A-93F2-0AB85453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9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MERKEZİ SINAVLA ÖĞRENCİ ALAN M.T.A LİSELERİ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6A35578-813B-41CA-A91F-1BDC0689E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641878"/>
              </p:ext>
            </p:extLst>
          </p:nvPr>
        </p:nvGraphicFramePr>
        <p:xfrm>
          <a:off x="838200" y="2115343"/>
          <a:ext cx="10578486" cy="4781543"/>
        </p:xfrm>
        <a:graphic>
          <a:graphicData uri="http://schemas.openxmlformats.org/drawingml/2006/table">
            <a:tbl>
              <a:tblPr/>
              <a:tblGrid>
                <a:gridCol w="603578">
                  <a:extLst>
                    <a:ext uri="{9D8B030D-6E8A-4147-A177-3AD203B41FA5}">
                      <a16:colId xmlns:a16="http://schemas.microsoft.com/office/drawing/2014/main" val="2363426988"/>
                    </a:ext>
                  </a:extLst>
                </a:gridCol>
                <a:gridCol w="3399092">
                  <a:extLst>
                    <a:ext uri="{9D8B030D-6E8A-4147-A177-3AD203B41FA5}">
                      <a16:colId xmlns:a16="http://schemas.microsoft.com/office/drawing/2014/main" val="242106844"/>
                    </a:ext>
                  </a:extLst>
                </a:gridCol>
                <a:gridCol w="937133">
                  <a:extLst>
                    <a:ext uri="{9D8B030D-6E8A-4147-A177-3AD203B41FA5}">
                      <a16:colId xmlns:a16="http://schemas.microsoft.com/office/drawing/2014/main" val="2634770793"/>
                    </a:ext>
                  </a:extLst>
                </a:gridCol>
                <a:gridCol w="1540710">
                  <a:extLst>
                    <a:ext uri="{9D8B030D-6E8A-4147-A177-3AD203B41FA5}">
                      <a16:colId xmlns:a16="http://schemas.microsoft.com/office/drawing/2014/main" val="206098709"/>
                    </a:ext>
                  </a:extLst>
                </a:gridCol>
                <a:gridCol w="492391">
                  <a:extLst>
                    <a:ext uri="{9D8B030D-6E8A-4147-A177-3AD203B41FA5}">
                      <a16:colId xmlns:a16="http://schemas.microsoft.com/office/drawing/2014/main" val="3366387481"/>
                    </a:ext>
                  </a:extLst>
                </a:gridCol>
                <a:gridCol w="762414">
                  <a:extLst>
                    <a:ext uri="{9D8B030D-6E8A-4147-A177-3AD203B41FA5}">
                      <a16:colId xmlns:a16="http://schemas.microsoft.com/office/drawing/2014/main" val="328976939"/>
                    </a:ext>
                  </a:extLst>
                </a:gridCol>
                <a:gridCol w="762414">
                  <a:extLst>
                    <a:ext uri="{9D8B030D-6E8A-4147-A177-3AD203B41FA5}">
                      <a16:colId xmlns:a16="http://schemas.microsoft.com/office/drawing/2014/main" val="1747470052"/>
                    </a:ext>
                  </a:extLst>
                </a:gridCol>
                <a:gridCol w="555926">
                  <a:extLst>
                    <a:ext uri="{9D8B030D-6E8A-4147-A177-3AD203B41FA5}">
                      <a16:colId xmlns:a16="http://schemas.microsoft.com/office/drawing/2014/main" val="1041170642"/>
                    </a:ext>
                  </a:extLst>
                </a:gridCol>
                <a:gridCol w="762414">
                  <a:extLst>
                    <a:ext uri="{9D8B030D-6E8A-4147-A177-3AD203B41FA5}">
                      <a16:colId xmlns:a16="http://schemas.microsoft.com/office/drawing/2014/main" val="4253352564"/>
                    </a:ext>
                  </a:extLst>
                </a:gridCol>
                <a:gridCol w="762414">
                  <a:extLst>
                    <a:ext uri="{9D8B030D-6E8A-4147-A177-3AD203B41FA5}">
                      <a16:colId xmlns:a16="http://schemas.microsoft.com/office/drawing/2014/main" val="893351089"/>
                    </a:ext>
                  </a:extLst>
                </a:gridCol>
              </a:tblGrid>
              <a:tr h="719088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Haydarpaşa Mesleki ve Teknik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MOBİLYA VE İÇ MEKAN TASARIMI ALANI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145688"/>
                  </a:ext>
                </a:extLst>
              </a:tr>
              <a:tr h="492525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Şeyh Şamil Mesleki ve Teknik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KİMYA TEKNOLOJİSİ ALANI (SINAVLI)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351795"/>
                  </a:ext>
                </a:extLst>
              </a:tr>
              <a:tr h="719088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Üsküdar Dış Ticaret Mesleki ve Teknik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VE FİNANSMAN ALANI (SINAVLI)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693115"/>
                  </a:ext>
                </a:extLst>
              </a:tr>
              <a:tr h="955499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Üsküdar Dış Ticaret Mesleki ve Teknik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BÜRO YÖNETİMİ VE YÖNETİCİ ASİSTANLIĞI ALANI (SINAVLI)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892539"/>
                  </a:ext>
                </a:extLst>
              </a:tr>
              <a:tr h="522077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Bağlarbaşı Pazarlama ve Perakende Mesleki ve Teknik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PAZARLAMA VE PERAKENDE ALANI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707032"/>
                  </a:ext>
                </a:extLst>
              </a:tr>
              <a:tr h="719088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Üsküdar Dış Ticaret Mesleki ve Teknik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ULAŞTIRMA HİZMETLERİ ALANI (SINAVLI)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321141"/>
                  </a:ext>
                </a:extLst>
              </a:tr>
              <a:tr h="522077"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Hacı Rahime Ulusoy Mesleki ve Teknik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Teknik Programı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DENİZCİLİK ALANI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(**)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(**)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399240"/>
                  </a:ext>
                </a:extLst>
              </a:tr>
            </a:tbl>
          </a:graphicData>
        </a:graphic>
      </p:graphicFrame>
      <p:graphicFrame>
        <p:nvGraphicFramePr>
          <p:cNvPr id="5" name="Nesne 4">
            <a:extLst>
              <a:ext uri="{FF2B5EF4-FFF2-40B4-BE49-F238E27FC236}">
                <a16:creationId xmlns:a16="http://schemas.microsoft.com/office/drawing/2014/main" id="{9985A47A-CAA9-4074-AE2E-7E9D5E63EE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392692"/>
              </p:ext>
            </p:extLst>
          </p:nvPr>
        </p:nvGraphicFramePr>
        <p:xfrm>
          <a:off x="806757" y="1438183"/>
          <a:ext cx="10578486" cy="677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450757" imgH="1021238" progId="Excel.Sheet.12">
                  <p:embed/>
                </p:oleObj>
              </mc:Choice>
              <mc:Fallback>
                <p:oleObj name="Worksheet" r:id="rId2" imgW="8450757" imgH="10212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6757" y="1438183"/>
                        <a:ext cx="10578486" cy="677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3115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29BDA6-3EC4-41F8-BA6D-CBD8FA87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YEREL YERLEŞTİRME İLE ÖĞRENCİ ALACAK ANADOLU LİSELERİ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EECC09EC-1291-4F0A-8B59-2F27F855C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620926"/>
              </p:ext>
            </p:extLst>
          </p:nvPr>
        </p:nvGraphicFramePr>
        <p:xfrm>
          <a:off x="1386950" y="1819923"/>
          <a:ext cx="9656866" cy="4672954"/>
        </p:xfrm>
        <a:graphic>
          <a:graphicData uri="http://schemas.openxmlformats.org/drawingml/2006/table">
            <a:tbl>
              <a:tblPr/>
              <a:tblGrid>
                <a:gridCol w="680660">
                  <a:extLst>
                    <a:ext uri="{9D8B030D-6E8A-4147-A177-3AD203B41FA5}">
                      <a16:colId xmlns:a16="http://schemas.microsoft.com/office/drawing/2014/main" val="1550227188"/>
                    </a:ext>
                  </a:extLst>
                </a:gridCol>
                <a:gridCol w="3204776">
                  <a:extLst>
                    <a:ext uri="{9D8B030D-6E8A-4147-A177-3AD203B41FA5}">
                      <a16:colId xmlns:a16="http://schemas.microsoft.com/office/drawing/2014/main" val="2198725704"/>
                    </a:ext>
                  </a:extLst>
                </a:gridCol>
                <a:gridCol w="1006810">
                  <a:extLst>
                    <a:ext uri="{9D8B030D-6E8A-4147-A177-3AD203B41FA5}">
                      <a16:colId xmlns:a16="http://schemas.microsoft.com/office/drawing/2014/main" val="1351458080"/>
                    </a:ext>
                  </a:extLst>
                </a:gridCol>
                <a:gridCol w="680660">
                  <a:extLst>
                    <a:ext uri="{9D8B030D-6E8A-4147-A177-3AD203B41FA5}">
                      <a16:colId xmlns:a16="http://schemas.microsoft.com/office/drawing/2014/main" val="69796979"/>
                    </a:ext>
                  </a:extLst>
                </a:gridCol>
                <a:gridCol w="680660">
                  <a:extLst>
                    <a:ext uri="{9D8B030D-6E8A-4147-A177-3AD203B41FA5}">
                      <a16:colId xmlns:a16="http://schemas.microsoft.com/office/drawing/2014/main" val="760653250"/>
                    </a:ext>
                  </a:extLst>
                </a:gridCol>
                <a:gridCol w="680660">
                  <a:extLst>
                    <a:ext uri="{9D8B030D-6E8A-4147-A177-3AD203B41FA5}">
                      <a16:colId xmlns:a16="http://schemas.microsoft.com/office/drawing/2014/main" val="3035966426"/>
                    </a:ext>
                  </a:extLst>
                </a:gridCol>
                <a:gridCol w="680660">
                  <a:extLst>
                    <a:ext uri="{9D8B030D-6E8A-4147-A177-3AD203B41FA5}">
                      <a16:colId xmlns:a16="http://schemas.microsoft.com/office/drawing/2014/main" val="1277565907"/>
                    </a:ext>
                  </a:extLst>
                </a:gridCol>
                <a:gridCol w="680660">
                  <a:extLst>
                    <a:ext uri="{9D8B030D-6E8A-4147-A177-3AD203B41FA5}">
                      <a16:colId xmlns:a16="http://schemas.microsoft.com/office/drawing/2014/main" val="1644938390"/>
                    </a:ext>
                  </a:extLst>
                </a:gridCol>
                <a:gridCol w="680660">
                  <a:extLst>
                    <a:ext uri="{9D8B030D-6E8A-4147-A177-3AD203B41FA5}">
                      <a16:colId xmlns:a16="http://schemas.microsoft.com/office/drawing/2014/main" val="1592648907"/>
                    </a:ext>
                  </a:extLst>
                </a:gridCol>
                <a:gridCol w="680660">
                  <a:extLst>
                    <a:ext uri="{9D8B030D-6E8A-4147-A177-3AD203B41FA5}">
                      <a16:colId xmlns:a16="http://schemas.microsoft.com/office/drawing/2014/main" val="2699091124"/>
                    </a:ext>
                  </a:extLst>
                </a:gridCol>
              </a:tblGrid>
              <a:tr h="140768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Tercih Kodu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Okul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 Türü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Yabancı Dil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Şekli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Kontenjan Tipi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Süresi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381952"/>
                  </a:ext>
                </a:extLst>
              </a:tr>
              <a:tr h="65305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İSTANBUL/ÜSKÜDAR/Burhan Felek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</a:t>
                      </a:r>
                      <a:r>
                        <a:rPr lang="tr-T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286097"/>
                  </a:ext>
                </a:extLst>
              </a:tr>
              <a:tr h="65305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İSTANBUL/ÜSKÜDAR/Çağrıbey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145341"/>
                  </a:ext>
                </a:extLst>
              </a:tr>
              <a:tr h="65305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İSTANBUL/ÜSKÜDAR/Halide Edip Adıvar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532534"/>
                  </a:ext>
                </a:extLst>
              </a:tr>
              <a:tr h="65305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İSTANBUL/ÜSKÜDAR/Nursen Fuat Özdayı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699636"/>
                  </a:ext>
                </a:extLst>
              </a:tr>
              <a:tr h="65305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İSTANBUL/ÜSKÜDAR/15 Temmuz Gazileri 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Lisesi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23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498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8325E1-5407-4080-A54D-65A1A89EB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YEREL YERLEŞTİRME İLE ÖĞRENCİ ALACAK İMAM HATİP LİSELERİ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BBD84461-914E-4313-AFDE-F38E1D0AD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226509"/>
              </p:ext>
            </p:extLst>
          </p:nvPr>
        </p:nvGraphicFramePr>
        <p:xfrm>
          <a:off x="905522" y="1822624"/>
          <a:ext cx="10448274" cy="4746853"/>
        </p:xfrm>
        <a:graphic>
          <a:graphicData uri="http://schemas.openxmlformats.org/drawingml/2006/table">
            <a:tbl>
              <a:tblPr/>
              <a:tblGrid>
                <a:gridCol w="681409">
                  <a:extLst>
                    <a:ext uri="{9D8B030D-6E8A-4147-A177-3AD203B41FA5}">
                      <a16:colId xmlns:a16="http://schemas.microsoft.com/office/drawing/2014/main" val="3856436740"/>
                    </a:ext>
                  </a:extLst>
                </a:gridCol>
                <a:gridCol w="2541089">
                  <a:extLst>
                    <a:ext uri="{9D8B030D-6E8A-4147-A177-3AD203B41FA5}">
                      <a16:colId xmlns:a16="http://schemas.microsoft.com/office/drawing/2014/main" val="3460780308"/>
                    </a:ext>
                  </a:extLst>
                </a:gridCol>
                <a:gridCol w="1731242">
                  <a:extLst>
                    <a:ext uri="{9D8B030D-6E8A-4147-A177-3AD203B41FA5}">
                      <a16:colId xmlns:a16="http://schemas.microsoft.com/office/drawing/2014/main" val="3564694116"/>
                    </a:ext>
                  </a:extLst>
                </a:gridCol>
                <a:gridCol w="724671">
                  <a:extLst>
                    <a:ext uri="{9D8B030D-6E8A-4147-A177-3AD203B41FA5}">
                      <a16:colId xmlns:a16="http://schemas.microsoft.com/office/drawing/2014/main" val="2063115933"/>
                    </a:ext>
                  </a:extLst>
                </a:gridCol>
                <a:gridCol w="681409">
                  <a:extLst>
                    <a:ext uri="{9D8B030D-6E8A-4147-A177-3AD203B41FA5}">
                      <a16:colId xmlns:a16="http://schemas.microsoft.com/office/drawing/2014/main" val="2149061733"/>
                    </a:ext>
                  </a:extLst>
                </a:gridCol>
                <a:gridCol w="681409">
                  <a:extLst>
                    <a:ext uri="{9D8B030D-6E8A-4147-A177-3AD203B41FA5}">
                      <a16:colId xmlns:a16="http://schemas.microsoft.com/office/drawing/2014/main" val="2090145694"/>
                    </a:ext>
                  </a:extLst>
                </a:gridCol>
                <a:gridCol w="681409">
                  <a:extLst>
                    <a:ext uri="{9D8B030D-6E8A-4147-A177-3AD203B41FA5}">
                      <a16:colId xmlns:a16="http://schemas.microsoft.com/office/drawing/2014/main" val="3392136365"/>
                    </a:ext>
                  </a:extLst>
                </a:gridCol>
                <a:gridCol w="681409">
                  <a:extLst>
                    <a:ext uri="{9D8B030D-6E8A-4147-A177-3AD203B41FA5}">
                      <a16:colId xmlns:a16="http://schemas.microsoft.com/office/drawing/2014/main" val="2314367207"/>
                    </a:ext>
                  </a:extLst>
                </a:gridCol>
                <a:gridCol w="681409">
                  <a:extLst>
                    <a:ext uri="{9D8B030D-6E8A-4147-A177-3AD203B41FA5}">
                      <a16:colId xmlns:a16="http://schemas.microsoft.com/office/drawing/2014/main" val="859186177"/>
                    </a:ext>
                  </a:extLst>
                </a:gridCol>
                <a:gridCol w="681409">
                  <a:extLst>
                    <a:ext uri="{9D8B030D-6E8A-4147-A177-3AD203B41FA5}">
                      <a16:colId xmlns:a16="http://schemas.microsoft.com/office/drawing/2014/main" val="1494311113"/>
                    </a:ext>
                  </a:extLst>
                </a:gridCol>
                <a:gridCol w="681409">
                  <a:extLst>
                    <a:ext uri="{9D8B030D-6E8A-4147-A177-3AD203B41FA5}">
                      <a16:colId xmlns:a16="http://schemas.microsoft.com/office/drawing/2014/main" val="934709310"/>
                    </a:ext>
                  </a:extLst>
                </a:gridCol>
              </a:tblGrid>
              <a:tr h="39437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Tercih Kodu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Okul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 Türü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Yabancı Dil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Şekli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Kontenjan Tipi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Süresi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13160"/>
                  </a:ext>
                </a:extLst>
              </a:tr>
              <a:tr h="621783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45604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İSTANBUL/ÜSKÜDAR/Aziz </a:t>
                      </a:r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Mahmud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Hüdayi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İMAM HATİP PROGRAMI UYGULANAN ALAN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910785"/>
                  </a:ext>
                </a:extLst>
              </a:tr>
              <a:tr h="621783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46819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</a:t>
                      </a:r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Henza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Akın Çolakoğlu 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İMAM HATİP PROGRAMI UYGULANAN ALAN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357843"/>
                  </a:ext>
                </a:extLst>
              </a:tr>
              <a:tr h="621783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54492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İSTANBUL/ÜSKÜDAR/Üsküdar 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İMAM HATİP PROGRAMI UYGULANAN ALAN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ERKEK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(Erkek)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7197"/>
                  </a:ext>
                </a:extLst>
              </a:tr>
              <a:tr h="621783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45942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İSTANBUL/ÜSKÜDAR/Yavuz Selim 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İMAM HATİP PROGRAMI UYGULANAN ALAN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580636"/>
                  </a:ext>
                </a:extLst>
              </a:tr>
              <a:tr h="621783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53117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İSTANBUL/ÜSKÜDAR/Ali Fuat </a:t>
                      </a:r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Başgil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Kız 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İMAM HATİP PROGRAMI UYGULANAN ALAN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986412"/>
                  </a:ext>
                </a:extLst>
              </a:tr>
              <a:tr h="621783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46432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İSTANBUL/ÜSKÜDAR/Ayşe Hümeyra Ökten Kız 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İMAM HATİP PROGRAMI UYGULANAN ALAN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398270"/>
                  </a:ext>
                </a:extLst>
              </a:tr>
              <a:tr h="621783"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46773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İSTANBUL/ÜSKÜDAR/Üsküdar </a:t>
                      </a:r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Mihrimah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Sultan Kız 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İmam Hatip Lisesi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İMAM HATİP PROGRAMI UYGULANAN ALAN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3" marR="4283" marT="42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784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536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47EC3D-18E5-4E93-8931-41653B0A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YEREL YERLEŞTİRME İLE ÖĞRENCİ ALACAK MESLEKİ TEKNİK ANADOLU LİSELERİ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BA8B172C-144F-4E16-839A-039CE25734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90839"/>
              </p:ext>
            </p:extLst>
          </p:nvPr>
        </p:nvGraphicFramePr>
        <p:xfrm>
          <a:off x="971635" y="1825625"/>
          <a:ext cx="10248730" cy="4841506"/>
        </p:xfrm>
        <a:graphic>
          <a:graphicData uri="http://schemas.openxmlformats.org/drawingml/2006/table">
            <a:tbl>
              <a:tblPr/>
              <a:tblGrid>
                <a:gridCol w="757870">
                  <a:extLst>
                    <a:ext uri="{9D8B030D-6E8A-4147-A177-3AD203B41FA5}">
                      <a16:colId xmlns:a16="http://schemas.microsoft.com/office/drawing/2014/main" val="995413709"/>
                    </a:ext>
                  </a:extLst>
                </a:gridCol>
                <a:gridCol w="3882625">
                  <a:extLst>
                    <a:ext uri="{9D8B030D-6E8A-4147-A177-3AD203B41FA5}">
                      <a16:colId xmlns:a16="http://schemas.microsoft.com/office/drawing/2014/main" val="2986750488"/>
                    </a:ext>
                  </a:extLst>
                </a:gridCol>
                <a:gridCol w="559658">
                  <a:extLst>
                    <a:ext uri="{9D8B030D-6E8A-4147-A177-3AD203B41FA5}">
                      <a16:colId xmlns:a16="http://schemas.microsoft.com/office/drawing/2014/main" val="3682748177"/>
                    </a:ext>
                  </a:extLst>
                </a:gridCol>
                <a:gridCol w="792848">
                  <a:extLst>
                    <a:ext uri="{9D8B030D-6E8A-4147-A177-3AD203B41FA5}">
                      <a16:colId xmlns:a16="http://schemas.microsoft.com/office/drawing/2014/main" val="1896249897"/>
                    </a:ext>
                  </a:extLst>
                </a:gridCol>
                <a:gridCol w="792848">
                  <a:extLst>
                    <a:ext uri="{9D8B030D-6E8A-4147-A177-3AD203B41FA5}">
                      <a16:colId xmlns:a16="http://schemas.microsoft.com/office/drawing/2014/main" val="3153368807"/>
                    </a:ext>
                  </a:extLst>
                </a:gridCol>
                <a:gridCol w="816167">
                  <a:extLst>
                    <a:ext uri="{9D8B030D-6E8A-4147-A177-3AD203B41FA5}">
                      <a16:colId xmlns:a16="http://schemas.microsoft.com/office/drawing/2014/main" val="2720517164"/>
                    </a:ext>
                  </a:extLst>
                </a:gridCol>
                <a:gridCol w="862805">
                  <a:extLst>
                    <a:ext uri="{9D8B030D-6E8A-4147-A177-3AD203B41FA5}">
                      <a16:colId xmlns:a16="http://schemas.microsoft.com/office/drawing/2014/main" val="1839842853"/>
                    </a:ext>
                  </a:extLst>
                </a:gridCol>
                <a:gridCol w="454722">
                  <a:extLst>
                    <a:ext uri="{9D8B030D-6E8A-4147-A177-3AD203B41FA5}">
                      <a16:colId xmlns:a16="http://schemas.microsoft.com/office/drawing/2014/main" val="2877777598"/>
                    </a:ext>
                  </a:extLst>
                </a:gridCol>
                <a:gridCol w="396424">
                  <a:extLst>
                    <a:ext uri="{9D8B030D-6E8A-4147-A177-3AD203B41FA5}">
                      <a16:colId xmlns:a16="http://schemas.microsoft.com/office/drawing/2014/main" val="4062776366"/>
                    </a:ext>
                  </a:extLst>
                </a:gridCol>
                <a:gridCol w="559658">
                  <a:extLst>
                    <a:ext uri="{9D8B030D-6E8A-4147-A177-3AD203B41FA5}">
                      <a16:colId xmlns:a16="http://schemas.microsoft.com/office/drawing/2014/main" val="1028272716"/>
                    </a:ext>
                  </a:extLst>
                </a:gridCol>
                <a:gridCol w="373105">
                  <a:extLst>
                    <a:ext uri="{9D8B030D-6E8A-4147-A177-3AD203B41FA5}">
                      <a16:colId xmlns:a16="http://schemas.microsoft.com/office/drawing/2014/main" val="2126941588"/>
                    </a:ext>
                  </a:extLst>
                </a:gridCol>
              </a:tblGrid>
              <a:tr h="56821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Tercih Kodu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Okul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 Türü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Yabancı Dil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Şekli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Kontenjan Tipi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Öğretim Süresi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451850"/>
                  </a:ext>
                </a:extLst>
              </a:tr>
              <a:tr h="474810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54839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İSTANBUL/ÜSKÜDAR/Bağlarbaşı Pazarlama ve Perakende Mesleki ve Teknik Anadolu Lisesi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065329"/>
                  </a:ext>
                </a:extLst>
              </a:tr>
              <a:tr h="474810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44788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İSTANBUL/ÜSKÜDAR/Hacı Rahime Ulusoy Mesleki ve Teknik Anadolu Lisesi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828859"/>
                  </a:ext>
                </a:extLst>
              </a:tr>
              <a:tr h="474810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44201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İSTANBUL/ÜSKÜDAR/Haydarpaşa Mesleki ve Teknik Anadolu Lisesi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391160"/>
                  </a:ext>
                </a:extLst>
              </a:tr>
              <a:tr h="474810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52832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İSTANBUL/ÜSKÜDAR/Şeyh Şamil Mesleki ve Teknik Anadolu Lisesi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016990"/>
                  </a:ext>
                </a:extLst>
              </a:tr>
              <a:tr h="474810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44602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İSTANBUL/ÜSKÜDAR/Üsküdar Dış Ticaret Mesleki ve Teknik Anadolu Lisesi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128816"/>
                  </a:ext>
                </a:extLst>
              </a:tr>
              <a:tr h="474810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54396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İSTANBUL/ÜSKÜDAR/Üsküdar Zeynep Kamil Mesleki ve Teknik Anadolu Lisesi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KIZ/ERKEK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82637"/>
                  </a:ext>
                </a:extLst>
              </a:tr>
              <a:tr h="474810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43823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İSTANBUL/ÜSKÜDAR/Cumhuriyet Mesleki ve Teknik Anadolu Lisesi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947939"/>
                  </a:ext>
                </a:extLst>
              </a:tr>
              <a:tr h="474810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53374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</a:t>
                      </a:r>
                      <a:r>
                        <a:rPr lang="tr-T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Mithatpaşa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Mesleki ve Teknik Anadolu Lisesi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865900"/>
                  </a:ext>
                </a:extLst>
              </a:tr>
              <a:tr h="474810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52847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İSTANBUL/ÜSKÜDAR/Üsküdar İMKB Mesleki ve Teknik Anadolu Lisesi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Anadolu Meslek Programı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İngilizce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Öğr.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KIZ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Pansiyon yok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yıl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Kayıt Alanında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96" marR="6996" marT="6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215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89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DA896821-DA87-4312-B80E-8EC07B1EA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8497" y="0"/>
            <a:ext cx="78922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20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38596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4246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578354" y="1162976"/>
            <a:ext cx="4820574" cy="3744354"/>
          </a:xfrm>
          <a:noFill/>
        </p:spPr>
        <p:txBody>
          <a:bodyPr anchor="ctr">
            <a:normAutofit/>
          </a:bodyPr>
          <a:lstStyle/>
          <a:p>
            <a:r>
              <a:rPr lang="tr-TR" sz="3600" b="1">
                <a:latin typeface="Times"/>
                <a:cs typeface="Calibri Light"/>
              </a:rPr>
              <a:t>LİSE TERCİHLERİNİZİ </a:t>
            </a:r>
            <a:r>
              <a:rPr lang="tr-TR" sz="3600" b="1" dirty="0">
                <a:latin typeface="Times"/>
                <a:cs typeface="Calibri Light"/>
              </a:rPr>
              <a:t>BİR UZMANA DANIŞMADAN </a:t>
            </a:r>
            <a:r>
              <a:rPr lang="tr-TR" sz="3600" b="1" dirty="0">
                <a:solidFill>
                  <a:srgbClr val="FF0000"/>
                </a:solidFill>
                <a:latin typeface="Times"/>
                <a:cs typeface="Calibri Light"/>
              </a:rPr>
              <a:t>KESİNLİKLE YAPMAYINIZ</a:t>
            </a:r>
            <a:endParaRPr lang="tr-TR" sz="3600" b="1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84325" y="4500979"/>
            <a:ext cx="2703050" cy="1194045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tr-TR" sz="2000" b="1" dirty="0">
                <a:solidFill>
                  <a:srgbClr val="00B050"/>
                </a:solidFill>
                <a:cs typeface="Calibri"/>
              </a:rPr>
              <a:t>YAMAN DEDE İMAM HATİP ORTAOKULU </a:t>
            </a:r>
            <a:endParaRPr lang="tr-TR" sz="2000" b="1" dirty="0">
              <a:solidFill>
                <a:srgbClr val="00B050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Resim 4" descr="metin, ulaşım, tekerlek içeren bir resim&#10;&#10;Açıklama otomatik olarak oluşturuldu">
            <a:extLst>
              <a:ext uri="{FF2B5EF4-FFF2-40B4-BE49-F238E27FC236}">
                <a16:creationId xmlns:a16="http://schemas.microsoft.com/office/drawing/2014/main" id="{BC7155E0-D181-416F-841F-675F9031B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4" y="328474"/>
            <a:ext cx="4590481" cy="203298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11832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61203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1445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675779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2600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4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7782925-73EB-4329-B4D6-B61C1FF9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tr-TR" sz="4000">
                <a:solidFill>
                  <a:srgbClr val="FFFFFF"/>
                </a:solidFill>
                <a:cs typeface="Calibri Light"/>
              </a:rPr>
              <a:t>      </a:t>
            </a:r>
            <a:r>
              <a:rPr lang="tr-TR" sz="4000" b="1">
                <a:solidFill>
                  <a:srgbClr val="FFFFFF"/>
                </a:solidFill>
                <a:cs typeface="Calibri Light"/>
              </a:rPr>
              <a:t> YEREL YERLEŞTİRME (SINAVSIZ OKULLAR)</a:t>
            </a:r>
          </a:p>
        </p:txBody>
      </p:sp>
      <p:graphicFrame>
        <p:nvGraphicFramePr>
          <p:cNvPr id="18" name="İçerik Yer Tutucusu 2">
            <a:extLst>
              <a:ext uri="{FF2B5EF4-FFF2-40B4-BE49-F238E27FC236}">
                <a16:creationId xmlns:a16="http://schemas.microsoft.com/office/drawing/2014/main" id="{19D9362B-E725-450E-B442-54972CC3E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45580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73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7782925-73EB-4329-B4D6-B61C1FF9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tr-TR" sz="4000">
                <a:solidFill>
                  <a:srgbClr val="FFFFFF"/>
                </a:solidFill>
                <a:cs typeface="Calibri Light"/>
              </a:rPr>
              <a:t>      </a:t>
            </a:r>
            <a:r>
              <a:rPr lang="tr-TR" sz="4000" b="1">
                <a:solidFill>
                  <a:srgbClr val="FFFFFF"/>
                </a:solidFill>
                <a:cs typeface="Calibri Light"/>
              </a:rPr>
              <a:t> YEREL YERLEŞTİRME (SINAVSIZ OKULLAR)</a:t>
            </a:r>
          </a:p>
        </p:txBody>
      </p:sp>
      <p:graphicFrame>
        <p:nvGraphicFramePr>
          <p:cNvPr id="18" name="İçerik Yer Tutucusu 2">
            <a:extLst>
              <a:ext uri="{FF2B5EF4-FFF2-40B4-BE49-F238E27FC236}">
                <a16:creationId xmlns:a16="http://schemas.microsoft.com/office/drawing/2014/main" id="{19D9362B-E725-450E-B442-54972CC3E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585174"/>
              </p:ext>
            </p:extLst>
          </p:nvPr>
        </p:nvGraphicFramePr>
        <p:xfrm>
          <a:off x="632085" y="1722269"/>
          <a:ext cx="10615923" cy="4927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773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7782925-73EB-4329-B4D6-B61C1FF9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dirty="0">
                <a:solidFill>
                  <a:srgbClr val="FFFFFF"/>
                </a:solidFill>
                <a:cs typeface="Calibri Light"/>
              </a:rPr>
              <a:t>      </a:t>
            </a:r>
            <a:r>
              <a:rPr lang="tr-TR" sz="4000" b="1" dirty="0">
                <a:solidFill>
                  <a:srgbClr val="FFFFFF"/>
                </a:solidFill>
                <a:cs typeface="Calibri Light"/>
              </a:rPr>
              <a:t> MERKEZİ YERLEŞTİRME</a:t>
            </a:r>
            <a:endParaRPr lang="tr-TR"/>
          </a:p>
        </p:txBody>
      </p:sp>
      <p:graphicFrame>
        <p:nvGraphicFramePr>
          <p:cNvPr id="18" name="İçerik Yer Tutucusu 2">
            <a:extLst>
              <a:ext uri="{FF2B5EF4-FFF2-40B4-BE49-F238E27FC236}">
                <a16:creationId xmlns:a16="http://schemas.microsoft.com/office/drawing/2014/main" id="{19D9362B-E725-450E-B442-54972CC3E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05299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49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A4876F2-7CE9-41CC-805D-AE942DCA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cs typeface="Calibri Light"/>
              </a:rPr>
              <a:t>TERCİH İŞLEMLERİ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C3C46-6CC8-42C0-97F2-76B06672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016" y="1782981"/>
            <a:ext cx="10069997" cy="475328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/>
            <a:endParaRPr lang="tr-TR" sz="2000" b="1" dirty="0">
              <a:ea typeface="+mn-lt"/>
              <a:cs typeface="+mn-lt"/>
            </a:endParaRPr>
          </a:p>
          <a:p>
            <a:pPr marL="342900" indent="-342900"/>
            <a:r>
              <a:rPr lang="tr-TR" sz="2000" b="1" dirty="0">
                <a:ea typeface="+mn-lt"/>
                <a:cs typeface="+mn-lt"/>
              </a:rPr>
              <a:t>Tercih ve yerleştirme işlemleriyle ilgili tüm bilgilendirmeler http://www.meb.gov.tr ile https://eokul.meb.gov.tr adreslerinden yapılacaktır. Velilerin tercih ve yerleştirme işlemleri süresince bu adresleri takip etme yükümlülüğü vardır.</a:t>
            </a:r>
          </a:p>
          <a:p>
            <a:pPr marL="342900" indent="-342900"/>
            <a:endParaRPr lang="tr-TR" sz="2000" b="1" dirty="0">
              <a:ea typeface="+mn-lt"/>
              <a:cs typeface="+mn-lt"/>
            </a:endParaRPr>
          </a:p>
          <a:p>
            <a:pPr marL="342900" indent="-342900"/>
            <a:r>
              <a:rPr lang="tr-TR" sz="2000" b="1" dirty="0">
                <a:ea typeface="+mn-lt"/>
                <a:cs typeface="+mn-lt"/>
              </a:rPr>
              <a:t>Tercihlerle ilgili varsa her türlü düzeltme elektronik onaylama işleminden önce yapılacaktır. </a:t>
            </a:r>
            <a:endParaRPr lang="tr-TR" sz="2000" dirty="0">
              <a:cs typeface="Calibri" panose="020F0502020204030204"/>
            </a:endParaRPr>
          </a:p>
          <a:p>
            <a:pPr marL="342900" indent="-342900"/>
            <a:endParaRPr lang="tr-TR" sz="2000" b="1" dirty="0">
              <a:ea typeface="+mn-lt"/>
              <a:cs typeface="+mn-lt"/>
            </a:endParaRPr>
          </a:p>
          <a:p>
            <a:pPr marL="342900" indent="-342900"/>
            <a:r>
              <a:rPr lang="tr-TR" sz="2000" dirty="0">
                <a:ea typeface="+mn-lt"/>
                <a:cs typeface="+mn-lt"/>
              </a:rPr>
              <a:t>Öğrenci velisi </a:t>
            </a:r>
            <a:r>
              <a:rPr lang="tr-TR" sz="2000" b="1" dirty="0">
                <a:ea typeface="+mn-lt"/>
                <a:cs typeface="+mn-lt"/>
              </a:rPr>
              <a:t>düzeltme veya iptal işlemi için takvimde belirtilen tercih süreleri</a:t>
            </a:r>
            <a:r>
              <a:rPr lang="tr-TR" sz="2000" dirty="0">
                <a:ea typeface="+mn-lt"/>
                <a:cs typeface="+mn-lt"/>
              </a:rPr>
              <a:t> içerisinde okul müdürlüğüne başvurarak başvurunun düzeltilmesi veya iptal talebinde bulunabilecektir. </a:t>
            </a:r>
            <a:endParaRPr lang="tr-TR" sz="2000" dirty="0">
              <a:cs typeface="Calibri"/>
            </a:endParaRPr>
          </a:p>
          <a:p>
            <a:pPr marL="342900" indent="-342900"/>
            <a:endParaRPr lang="tr-TR" sz="2000" dirty="0">
              <a:ea typeface="+mn-lt"/>
              <a:cs typeface="+mn-lt"/>
            </a:endParaRPr>
          </a:p>
          <a:p>
            <a:r>
              <a:rPr lang="tr-TR" sz="2000" b="1" dirty="0">
                <a:ea typeface="+mn-lt"/>
                <a:cs typeface="+mn-lt"/>
              </a:rPr>
              <a:t>Özel ortaöğretim kurumlarına ve yetenek sınavı ile öğrenci alan okullara kesin kayıt işlemini tamamlamış öğrenciler, tercihte bulunamayacaktır.</a:t>
            </a:r>
          </a:p>
          <a:p>
            <a:endParaRPr lang="tr-TR" sz="2000" b="1" dirty="0">
              <a:cs typeface="Calibri"/>
            </a:endParaRPr>
          </a:p>
          <a:p>
            <a:endParaRPr lang="tr-TR" sz="2000" b="1" dirty="0"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3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A4876F2-7CE9-41CC-805D-AE942DCA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cs typeface="Calibri Light"/>
              </a:rPr>
              <a:t>YERLEŞTİRME İŞLEMLERİ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C3C46-6CC8-42C0-97F2-76B06672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457471"/>
            <a:ext cx="10905066" cy="51616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tr-TR" sz="2000" dirty="0">
              <a:cs typeface="Calibri"/>
            </a:endParaRPr>
          </a:p>
          <a:p>
            <a:r>
              <a:rPr lang="tr-TR" sz="2000" dirty="0">
                <a:cs typeface="Calibri"/>
              </a:rPr>
              <a:t>Tercih işlemleri, Bakanlığımız http://www.meb.gov.tr veya https://eokul.meb.gov.tr internet adreslerinde </a:t>
            </a:r>
            <a:r>
              <a:rPr lang="tr-TR" sz="2000" b="1" dirty="0">
                <a:solidFill>
                  <a:srgbClr val="FF0000"/>
                </a:solidFill>
                <a:cs typeface="Calibri"/>
              </a:rPr>
              <a:t>yayımlanan tercih listesinde yer alan okullara göre öğrenci ve velisi tarafından 05-16 Temmuz 2021 (17.00’ye kadar) tarihleri arasında yapılacaktır.</a:t>
            </a:r>
          </a:p>
          <a:p>
            <a:pPr marL="0" indent="0">
              <a:buNone/>
            </a:pPr>
            <a:endParaRPr lang="tr-TR" sz="2000" dirty="0">
              <a:cs typeface="Calibri"/>
            </a:endParaRPr>
          </a:p>
          <a:p>
            <a:r>
              <a:rPr lang="tr-TR" sz="2000" dirty="0">
                <a:cs typeface="Calibri"/>
              </a:rPr>
              <a:t>MERKEZİ SINAVA GİRMEYEN ÖĞRENCİLERE MERKEZİ TERCİH EKRANI AÇILMAYACAKTIR.</a:t>
            </a:r>
          </a:p>
          <a:p>
            <a:pPr marL="0" indent="0">
              <a:buNone/>
            </a:pPr>
            <a:endParaRPr lang="tr-TR" sz="2000" dirty="0">
              <a:cs typeface="Calibri"/>
            </a:endParaRPr>
          </a:p>
          <a:p>
            <a:r>
              <a:rPr lang="tr-TR" sz="2000" b="1" dirty="0">
                <a:solidFill>
                  <a:srgbClr val="FF0000"/>
                </a:solidFill>
                <a:cs typeface="Calibri"/>
              </a:rPr>
              <a:t>“Yerleştirme Tercihleri İçin Ön Çalışma Formu EK-1” veli tarafından doldurulup imzalandıktan sonra </a:t>
            </a:r>
            <a:r>
              <a:rPr lang="tr-TR" sz="2000" dirty="0">
                <a:cs typeface="Calibri"/>
              </a:rPr>
              <a:t>tercihler, sisteme okul müdürlüğü tarafından girilerek onaylandıktan sonra iki nüsha çıktısı alınacak, bir nüshası imza karşılığı veliye verilecek ve diğer nüshası okulda saklanacaktır. </a:t>
            </a:r>
          </a:p>
          <a:p>
            <a:pPr marL="0" indent="0">
              <a:buNone/>
            </a:pPr>
            <a:endParaRPr lang="tr-TR" sz="2000" dirty="0">
              <a:cs typeface="Calibri"/>
            </a:endParaRPr>
          </a:p>
          <a:p>
            <a:r>
              <a:rPr lang="tr-TR" sz="2000" dirty="0">
                <a:cs typeface="Calibri"/>
              </a:rPr>
              <a:t>Özel ortaöğretim kurumlarına ve yetenek sınavı ile öğrenci alan okullara kesin kayıt işlemini tamamlamış öğrenciler, tercihte bulunamayacaktır, tercihte bulunmuş olanların ise tercihleri geçersiz sayılacaktır</a:t>
            </a:r>
          </a:p>
          <a:p>
            <a:endParaRPr lang="tr-TR" sz="2000" dirty="0"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A4876F2-7CE9-41CC-805D-AE942DCA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cs typeface="Calibri Light"/>
              </a:rPr>
              <a:t>YERLEŞTİRME SONUÇLARININ İLANI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C3C46-6CC8-42C0-97F2-76B06672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256503"/>
            <a:ext cx="10905066" cy="39204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tr-TR" sz="2000" dirty="0">
              <a:cs typeface="Calibri"/>
            </a:endParaRPr>
          </a:p>
          <a:p>
            <a:pPr marL="0" indent="0">
              <a:buNone/>
            </a:pPr>
            <a:endParaRPr lang="tr-TR" sz="2000" dirty="0">
              <a:cs typeface="Calibri"/>
            </a:endParaRPr>
          </a:p>
          <a:p>
            <a:r>
              <a:rPr lang="tr-TR" sz="2000" dirty="0">
                <a:cs typeface="Calibri"/>
              </a:rPr>
              <a:t>Yerleştirme sonuçları </a:t>
            </a:r>
            <a:r>
              <a:rPr lang="tr-TR" sz="2000" b="1" dirty="0">
                <a:solidFill>
                  <a:srgbClr val="FF0000"/>
                </a:solidFill>
                <a:cs typeface="Calibri"/>
              </a:rPr>
              <a:t>26 TEMMUZ 2021 TARİHİNDE http://www.meb.gov.tr </a:t>
            </a:r>
            <a:r>
              <a:rPr lang="tr-TR" sz="2000" dirty="0">
                <a:cs typeface="Calibri"/>
              </a:rPr>
              <a:t>adresinde ilan edilecek.</a:t>
            </a:r>
          </a:p>
          <a:p>
            <a:endParaRPr lang="tr-TR" sz="2000" dirty="0">
              <a:cs typeface="Calibri"/>
            </a:endParaRPr>
          </a:p>
          <a:p>
            <a:r>
              <a:rPr lang="tr-TR" sz="2000" dirty="0">
                <a:cs typeface="Calibri"/>
              </a:rPr>
              <a:t>ÖĞRENCİLER T.C Kimlik Numarası ve Doğum tarihiyle sonuç bilgilerini sorgulayabilecektir.</a:t>
            </a:r>
          </a:p>
          <a:p>
            <a:endParaRPr lang="tr-TR" sz="2000" dirty="0">
              <a:cs typeface="Calibri"/>
            </a:endParaRPr>
          </a:p>
          <a:p>
            <a:endParaRPr lang="tr-TR" sz="2000" dirty="0"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A4876F2-7CE9-41CC-805D-AE942DCA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</a:rPr>
              <a:t>TERCİHLERİNE YERLEŞEMEYEN ÖĞRENCİLER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4C3C46-6CC8-42C0-97F2-76B06672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646094" cy="4393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,Sans-Serif" panose="020B0604020202020204" pitchFamily="34" charset="0"/>
            </a:pPr>
            <a:r>
              <a:rPr lang="tr-TR" sz="2000" b="1" dirty="0">
                <a:ea typeface="+mn-lt"/>
                <a:cs typeface="+mn-lt"/>
              </a:rPr>
              <a:t>TERCİH YAPMAYAN YADA TERCİHLERİNE YERLEŞEMEYEN ÖĞRENCİLER AÇIK ÖĞRETİM KURUMLARINA YÖNLENDİRİLECEKTİR.</a:t>
            </a:r>
          </a:p>
          <a:p>
            <a:pPr marL="285750" indent="-285750">
              <a:buFont typeface="Arial,Sans-Serif" panose="020B0604020202020204" pitchFamily="34" charset="0"/>
            </a:pPr>
            <a:r>
              <a:rPr lang="tr-TR" sz="2000" b="1" dirty="0">
                <a:ea typeface="+mn-lt"/>
                <a:cs typeface="+mn-lt"/>
              </a:rPr>
              <a:t>Sınavla ve yerel yerleştirme ile öğrenci alan okullardan hiçbirine yerleşemeyen</a:t>
            </a:r>
            <a:r>
              <a:rPr lang="tr-TR" sz="2000" dirty="0">
                <a:ea typeface="+mn-lt"/>
                <a:cs typeface="+mn-lt"/>
              </a:rPr>
              <a:t> öğrenciler İl/İlçe Öğrenci Yerleştirme ve Nakil Komisyonlarına başvurmaları hâlinde yerel yerleştirme ile öğrenci alan okullardan kontenjan durumları uygun olan okullara </a:t>
            </a:r>
            <a:r>
              <a:rPr lang="tr-TR" sz="2000" b="1" dirty="0">
                <a:ea typeface="+mn-lt"/>
                <a:cs typeface="+mn-lt"/>
              </a:rPr>
              <a:t>09-13 Ağustos 2021 </a:t>
            </a:r>
            <a:r>
              <a:rPr lang="tr-TR" sz="2000" dirty="0">
                <a:ea typeface="+mn-lt"/>
                <a:cs typeface="+mn-lt"/>
              </a:rPr>
              <a:t>tarihlerinde komisyonca yerleştirme başvuruları alınarak </a:t>
            </a:r>
            <a:r>
              <a:rPr lang="tr-TR" sz="2000" b="1" dirty="0">
                <a:ea typeface="+mn-lt"/>
                <a:cs typeface="+mn-lt"/>
              </a:rPr>
              <a:t>20 Ağustos 2021 tarihinde </a:t>
            </a:r>
            <a:r>
              <a:rPr lang="tr-TR" sz="2000" dirty="0">
                <a:ea typeface="+mn-lt"/>
                <a:cs typeface="+mn-lt"/>
              </a:rPr>
              <a:t>yerleştirme işlemleri tamamlanacaktır.</a:t>
            </a:r>
          </a:p>
          <a:p>
            <a:pPr marL="285750" indent="-285750">
              <a:buFont typeface="Arial,Sans-Serif" panose="020B0604020202020204" pitchFamily="34" charset="0"/>
            </a:pPr>
            <a:endParaRPr lang="tr-TR" sz="2000" dirty="0">
              <a:ea typeface="+mn-lt"/>
              <a:cs typeface="+mn-lt"/>
            </a:endParaRPr>
          </a:p>
          <a:p>
            <a:pPr marL="285750" indent="-285750">
              <a:buFont typeface="Arial,Sans-Serif" panose="020B0604020202020204" pitchFamily="34" charset="0"/>
            </a:pPr>
            <a:r>
              <a:rPr lang="tr-TR" sz="2000" dirty="0">
                <a:ea typeface="+mn-lt"/>
                <a:cs typeface="+mn-lt"/>
              </a:rPr>
              <a:t>Yerleştirme işlemleri sonucunda </a:t>
            </a:r>
            <a:r>
              <a:rPr lang="tr-TR" sz="2000" b="1" dirty="0">
                <a:ea typeface="+mn-lt"/>
                <a:cs typeface="+mn-lt"/>
              </a:rPr>
              <a:t>öğrencilerin okullara kayıtları </a:t>
            </a:r>
            <a:r>
              <a:rPr lang="tr-TR" sz="2000" dirty="0">
                <a:ea typeface="+mn-lt"/>
                <a:cs typeface="+mn-lt"/>
              </a:rPr>
              <a:t>-açık liseler ile mülakat ve yetenek sınavıyla öğrenci alan okullar hariç-sistem tarafından </a:t>
            </a:r>
            <a:r>
              <a:rPr lang="tr-TR" sz="2000" b="1" dirty="0">
                <a:ea typeface="+mn-lt"/>
                <a:cs typeface="+mn-lt"/>
              </a:rPr>
              <a:t>otomatik olarak yapılacaktır.</a:t>
            </a:r>
          </a:p>
          <a:p>
            <a:endParaRPr lang="tr-TR" sz="2000" dirty="0"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8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2758</Words>
  <Application>Microsoft Office PowerPoint</Application>
  <PresentationFormat>Geniş ekran</PresentationFormat>
  <Paragraphs>830</Paragraphs>
  <Slides>20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Arial,Sans-Serif</vt:lpstr>
      <vt:lpstr>Calibri</vt:lpstr>
      <vt:lpstr>Calibri Light</vt:lpstr>
      <vt:lpstr>Times</vt:lpstr>
      <vt:lpstr>Office Theme</vt:lpstr>
      <vt:lpstr>Microsoft Excel Çalışma Sayfası</vt:lpstr>
      <vt:lpstr>LİSELERE GEÇİŞ TERCİH VE YERLEŞTİRME  İŞLEMLERİ</vt:lpstr>
      <vt:lpstr>PowerPoint Sunusu</vt:lpstr>
      <vt:lpstr>       YEREL YERLEŞTİRME (SINAVSIZ OKULLAR)</vt:lpstr>
      <vt:lpstr>       YEREL YERLEŞTİRME (SINAVSIZ OKULLAR)</vt:lpstr>
      <vt:lpstr>       MERKEZİ YERLEŞTİRME</vt:lpstr>
      <vt:lpstr>TERCİH İŞLEMLERİ</vt:lpstr>
      <vt:lpstr>YERLEŞTİRME İŞLEMLERİ</vt:lpstr>
      <vt:lpstr>YERLEŞTİRME SONUÇLARININ İLANI</vt:lpstr>
      <vt:lpstr>TERCİHLERİNE YERLEŞEMEYEN ÖĞRENCİLER</vt:lpstr>
      <vt:lpstr>YERLEŞTİRMEYE ESAS NAKİL İŞLEMLERİ</vt:lpstr>
      <vt:lpstr>YERLEŞTİRMEYE ESAS NAKİL İŞLEMLERİ</vt:lpstr>
      <vt:lpstr>MERKEZİ SINAVLA ÖĞRENCİ ALAN FEN LİSELERİ</vt:lpstr>
      <vt:lpstr>MERKEZİ SINAVLA ÖĞRENCİ ALAN ANADOLU LİSELERİ</vt:lpstr>
      <vt:lpstr>MERKEZİ SINAVLA ÖĞRENCİ ALAN İMAM HATİP LİSELERİ</vt:lpstr>
      <vt:lpstr>MERKEZİ SINAVLA ÖĞRENCİ ALAN M.T.A LİSELERİ</vt:lpstr>
      <vt:lpstr>MERKEZİ SINAVLA ÖĞRENCİ ALAN M.T.A LİSELERİ</vt:lpstr>
      <vt:lpstr>YEREL YERLEŞTİRME İLE ÖĞRENCİ ALACAK ANADOLU LİSELERİ</vt:lpstr>
      <vt:lpstr>YEREL YERLEŞTİRME İLE ÖĞRENCİ ALACAK İMAM HATİP LİSELERİ</vt:lpstr>
      <vt:lpstr>YEREL YERLEŞTİRME İLE ÖĞRENCİ ALACAK MESLEKİ TEKNİK ANADOLU LİSELERİ</vt:lpstr>
      <vt:lpstr>LİSE TERCİHLERİNİZİ BİR UZMANA DANIŞMADAN KESİNLİKLE YAPMAYINIZ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dell</dc:creator>
  <cp:lastModifiedBy>sevencan x</cp:lastModifiedBy>
  <cp:revision>378</cp:revision>
  <dcterms:created xsi:type="dcterms:W3CDTF">2021-07-01T17:50:17Z</dcterms:created>
  <dcterms:modified xsi:type="dcterms:W3CDTF">2021-07-02T15:43:38Z</dcterms:modified>
</cp:coreProperties>
</file>