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82" r:id="rId4"/>
    <p:sldId id="299" r:id="rId5"/>
    <p:sldId id="290" r:id="rId6"/>
    <p:sldId id="298" r:id="rId7"/>
    <p:sldId id="297" r:id="rId8"/>
    <p:sldId id="291" r:id="rId9"/>
    <p:sldId id="289" r:id="rId10"/>
    <p:sldId id="280" r:id="rId11"/>
    <p:sldId id="292" r:id="rId12"/>
    <p:sldId id="258" r:id="rId13"/>
    <p:sldId id="286" r:id="rId14"/>
    <p:sldId id="262" r:id="rId15"/>
    <p:sldId id="303" r:id="rId16"/>
    <p:sldId id="267" r:id="rId17"/>
    <p:sldId id="266" r:id="rId18"/>
    <p:sldId id="287" r:id="rId19"/>
    <p:sldId id="264" r:id="rId20"/>
    <p:sldId id="263" r:id="rId21"/>
    <p:sldId id="268" r:id="rId22"/>
    <p:sldId id="300" r:id="rId23"/>
    <p:sldId id="273" r:id="rId24"/>
    <p:sldId id="301" r:id="rId25"/>
    <p:sldId id="276" r:id="rId26"/>
    <p:sldId id="269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26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3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71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620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64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738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1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23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19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33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3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6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11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09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14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CE3D-3C27-43EE-B46F-4BAA0441B9AC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2C6078-3686-464E-8E31-72EB1F052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752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754A64-E70C-49EE-AC18-62CF48A85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485" y="718457"/>
            <a:ext cx="9405257" cy="2710543"/>
          </a:xfrm>
        </p:spPr>
        <p:txBody>
          <a:bodyPr>
            <a:normAutofit/>
          </a:bodyPr>
          <a:lstStyle/>
          <a:p>
            <a:r>
              <a:rPr lang="tr-TR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nivers" panose="020B0503020202020204" pitchFamily="34" charset="0"/>
              </a:rPr>
              <a:t>LGS DE BAŞARIYI      </a:t>
            </a:r>
            <a:r>
              <a:rPr lang="tr-TR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nivers" panose="020B0503020202020204" pitchFamily="34" charset="0"/>
              </a:rPr>
              <a:t>ARTIRACAK TAKTİKLER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25FF1C-EDE1-4FA0-8EE5-411E47128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85" y="4562669"/>
            <a:ext cx="6634065" cy="1340994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nivers" panose="020B0503020202020204" pitchFamily="34" charset="0"/>
              </a:rPr>
              <a:t>YAMAN DEDE İMAM HATİP ORTAOKULU REHBERLİK SERVİSİ</a:t>
            </a:r>
          </a:p>
          <a:p>
            <a:pPr algn="ctr"/>
            <a:r>
              <a:rPr lang="tr-TR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nivers" panose="020B0503020202020204" pitchFamily="34" charset="0"/>
              </a:rPr>
              <a:t> RAMAZAN AKIN</a:t>
            </a:r>
          </a:p>
          <a:p>
            <a:pPr algn="ctr"/>
            <a:endParaRPr lang="tr-TR" sz="2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2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3EE9D5-15A7-4010-9420-8FBE8FF1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Univers" panose="020B0503020202020204" pitchFamily="34" charset="0"/>
              </a:rPr>
              <a:t>LGS SON HAFTA TAKTİKLERİ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344D73-5A24-44BE-8EBD-45C4395F6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57" y="1660850"/>
            <a:ext cx="8742784" cy="4573040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Sınav arifesinde </a:t>
            </a:r>
            <a:r>
              <a:rPr lang="tr-TR" b="1" dirty="0">
                <a:solidFill>
                  <a:srgbClr val="FF0000"/>
                </a:solidFill>
              </a:rPr>
              <a:t>sağlığı bozacak yağlı yiyeceklerden , soğuk içecek ve yiyeceklerden </a:t>
            </a:r>
            <a:r>
              <a:rPr lang="tr-TR" dirty="0"/>
              <a:t>uzak durmalıyız…</a:t>
            </a:r>
          </a:p>
          <a:p>
            <a:endParaRPr lang="tr-TR" dirty="0"/>
          </a:p>
          <a:p>
            <a:r>
              <a:rPr lang="tr-TR" dirty="0"/>
              <a:t>Sınavdan önce, </a:t>
            </a:r>
            <a:r>
              <a:rPr lang="tr-TR" b="1" dirty="0">
                <a:solidFill>
                  <a:srgbClr val="FF0000"/>
                </a:solidFill>
              </a:rPr>
              <a:t>sakatlanmayla veya hastalanmayla sonuçlanabilecek </a:t>
            </a:r>
            <a:r>
              <a:rPr lang="tr-TR" dirty="0"/>
              <a:t>aktivitelerden; özellikle de </a:t>
            </a:r>
            <a:r>
              <a:rPr lang="tr-TR" b="1" dirty="0">
                <a:solidFill>
                  <a:srgbClr val="FF0000"/>
                </a:solidFill>
              </a:rPr>
              <a:t>futbol, basketbol ve güreş</a:t>
            </a:r>
            <a:r>
              <a:rPr lang="tr-TR" dirty="0"/>
              <a:t> gibi sporlardan uzak durmalıyız... </a:t>
            </a:r>
          </a:p>
          <a:p>
            <a:endParaRPr lang="tr-TR" dirty="0"/>
          </a:p>
          <a:p>
            <a:r>
              <a:rPr lang="tr-TR" dirty="0"/>
              <a:t>Bu süreçte </a:t>
            </a:r>
            <a:r>
              <a:rPr lang="tr-TR" b="1" dirty="0">
                <a:solidFill>
                  <a:srgbClr val="FF0000"/>
                </a:solidFill>
              </a:rPr>
              <a:t>müzik dinleyin, yürüyüş yapın, sevdiğiniz kişilerle bir araya gelin</a:t>
            </a:r>
            <a:r>
              <a:rPr lang="tr-TR" dirty="0"/>
              <a:t>. Temiz hava alın ...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Sınava kadar normal uyku düzenine özen gösterin…</a:t>
            </a:r>
          </a:p>
          <a:p>
            <a:endParaRPr lang="tr-TR" dirty="0"/>
          </a:p>
          <a:p>
            <a:endParaRPr lang="tr-TR" dirty="0"/>
          </a:p>
          <a:p>
            <a:endParaRPr lang="tr-TR" sz="3800" dirty="0"/>
          </a:p>
          <a:p>
            <a:endParaRPr lang="tr-TR" sz="3800" dirty="0"/>
          </a:p>
          <a:p>
            <a:endParaRPr lang="tr-TR" sz="3800" dirty="0"/>
          </a:p>
          <a:p>
            <a:endParaRPr lang="tr-TR" sz="3800" dirty="0"/>
          </a:p>
          <a:p>
            <a:endParaRPr lang="tr-TR" sz="3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46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317438-BF59-4685-B13D-203C0FD5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SINAVDAN BİR GÜN ÖNCE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9EAFC7-1881-4E8B-8277-E153B3A1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64702"/>
            <a:ext cx="9232674" cy="4413380"/>
          </a:xfrm>
        </p:spPr>
        <p:txBody>
          <a:bodyPr>
            <a:normAutofit fontScale="92500" lnSpcReduction="10000"/>
          </a:bodyPr>
          <a:lstStyle/>
          <a:p>
            <a:r>
              <a:rPr lang="tr-TR" sz="2200" b="1" dirty="0">
                <a:solidFill>
                  <a:srgbClr val="FF0000"/>
                </a:solidFill>
              </a:rPr>
              <a:t>SINAVA BİR GÜN KALDI</a:t>
            </a:r>
            <a:r>
              <a:rPr lang="tr-TR" sz="2200" dirty="0">
                <a:solidFill>
                  <a:schemeClr val="tx1"/>
                </a:solidFill>
              </a:rPr>
              <a:t> . </a:t>
            </a:r>
          </a:p>
          <a:p>
            <a:endParaRPr lang="tr-TR" sz="2200" dirty="0">
              <a:solidFill>
                <a:schemeClr val="tx1"/>
              </a:solidFill>
            </a:endParaRPr>
          </a:p>
          <a:p>
            <a:r>
              <a:rPr lang="tr-TR" sz="2200" dirty="0">
                <a:solidFill>
                  <a:schemeClr val="tx1"/>
                </a:solidFill>
              </a:rPr>
              <a:t>KESİNLİKLE ÇALIŞMAYI </a:t>
            </a:r>
            <a:r>
              <a:rPr lang="tr-TR" sz="2200" b="1" dirty="0">
                <a:solidFill>
                  <a:srgbClr val="FF0000"/>
                </a:solidFill>
              </a:rPr>
              <a:t>BIRAKMALISIN.</a:t>
            </a:r>
          </a:p>
          <a:p>
            <a:pPr marL="0" indent="0">
              <a:buNone/>
            </a:pPr>
            <a:endParaRPr lang="tr-TR" sz="2200" dirty="0"/>
          </a:p>
          <a:p>
            <a:r>
              <a:rPr lang="tr-TR" sz="2200" dirty="0">
                <a:solidFill>
                  <a:schemeClr val="tx1"/>
                </a:solidFill>
              </a:rPr>
              <a:t>SINAV GÜNÜ DİNÇ OLMALIYIM DİYE </a:t>
            </a:r>
            <a:r>
              <a:rPr lang="tr-TR" sz="2200" b="1" dirty="0">
                <a:solidFill>
                  <a:srgbClr val="FF0000"/>
                </a:solidFill>
              </a:rPr>
              <a:t>GÜNDÜZ UYUMAMALISIN</a:t>
            </a:r>
            <a:r>
              <a:rPr lang="tr-TR" sz="2200" dirty="0"/>
              <a:t>.</a:t>
            </a:r>
          </a:p>
          <a:p>
            <a:endParaRPr lang="tr-TR" sz="2200" dirty="0"/>
          </a:p>
          <a:p>
            <a:r>
              <a:rPr lang="tr-TR" sz="2200" b="1" dirty="0">
                <a:solidFill>
                  <a:srgbClr val="FF0000"/>
                </a:solidFill>
              </a:rPr>
              <a:t>KALABALIKTAN VE STRESTEN </a:t>
            </a:r>
            <a:r>
              <a:rPr lang="tr-TR" sz="2200" dirty="0">
                <a:solidFill>
                  <a:schemeClr val="tx1"/>
                </a:solidFill>
              </a:rPr>
              <a:t>UZAK DURMALISIN!</a:t>
            </a:r>
          </a:p>
          <a:p>
            <a:endParaRPr lang="tr-TR" sz="2200" dirty="0"/>
          </a:p>
          <a:p>
            <a:r>
              <a:rPr lang="tr-TR" sz="2200" dirty="0">
                <a:solidFill>
                  <a:schemeClr val="tx1"/>
                </a:solidFill>
              </a:rPr>
              <a:t>GÜN BOYU </a:t>
            </a:r>
            <a:r>
              <a:rPr lang="tr-TR" sz="2200" b="1" dirty="0">
                <a:solidFill>
                  <a:srgbClr val="FF0000"/>
                </a:solidFill>
              </a:rPr>
              <a:t>“BAŞARISIZLIK” </a:t>
            </a:r>
            <a:r>
              <a:rPr lang="tr-TR" sz="2200" dirty="0">
                <a:solidFill>
                  <a:schemeClr val="tx1"/>
                </a:solidFill>
              </a:rPr>
              <a:t>KELİMESİNİ ASLA TELAFFUZ ETMEYİN</a:t>
            </a:r>
            <a:r>
              <a:rPr lang="tr-TR" sz="2200" dirty="0"/>
              <a:t>, </a:t>
            </a:r>
            <a:r>
              <a:rPr lang="tr-TR" sz="2200" b="1" dirty="0">
                <a:solidFill>
                  <a:srgbClr val="FF0000"/>
                </a:solidFill>
              </a:rPr>
              <a:t>KENDİNİZE GÜVENİN ,</a:t>
            </a:r>
            <a:r>
              <a:rPr lang="tr-TR" sz="2200" dirty="0">
                <a:solidFill>
                  <a:schemeClr val="tx1"/>
                </a:solidFill>
              </a:rPr>
              <a:t>ELİMDEN GELENİN EN İYİSİNİ YAPACAĞIM "BAŞARACAĞIM" DEYİN. </a:t>
            </a:r>
          </a:p>
          <a:p>
            <a:endParaRPr lang="tr-TR" sz="2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103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529902-7D3E-48AA-BE6B-59A62287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nivers" panose="020B0503020202020204" pitchFamily="34" charset="0"/>
              </a:rPr>
              <a:t>SINAVDAN BİR GÜN ÖNCE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CA6784-5B55-4453-8017-CE2B4261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554" y="2133600"/>
            <a:ext cx="8836057" cy="4537788"/>
          </a:xfrm>
        </p:spPr>
        <p:txBody>
          <a:bodyPr>
            <a:normAutofit/>
          </a:bodyPr>
          <a:lstStyle/>
          <a:p>
            <a:r>
              <a:rPr lang="tr-TR" sz="2000" dirty="0"/>
              <a:t>SINAVDAN BİR GÜN ÖNCE </a:t>
            </a:r>
            <a:r>
              <a:rPr lang="tr-TR" sz="2000" b="1" dirty="0">
                <a:solidFill>
                  <a:srgbClr val="FF0000"/>
                </a:solidFill>
              </a:rPr>
              <a:t>ŞEHİR DIŞINA </a:t>
            </a:r>
            <a:r>
              <a:rPr lang="tr-TR" sz="2000" dirty="0"/>
              <a:t>ÇIKILMAMALI.</a:t>
            </a:r>
          </a:p>
          <a:p>
            <a:endParaRPr lang="tr-TR" sz="2000" dirty="0"/>
          </a:p>
          <a:p>
            <a:r>
              <a:rPr lang="tr-TR" sz="2000" dirty="0"/>
              <a:t>SABAH </a:t>
            </a:r>
            <a:r>
              <a:rPr lang="tr-TR" sz="2000" b="1" dirty="0">
                <a:solidFill>
                  <a:srgbClr val="FF0000"/>
                </a:solidFill>
              </a:rPr>
              <a:t>ERKEN KALKMALISIN </a:t>
            </a:r>
            <a:r>
              <a:rPr lang="tr-TR" sz="2000" dirty="0"/>
              <a:t>Kİ GECE UYUMADA ZORLANMAYASIN.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b="1" dirty="0">
                <a:solidFill>
                  <a:srgbClr val="FF0000"/>
                </a:solidFill>
              </a:rPr>
              <a:t>SINAV GÜNÜ SAAT KAÇTA </a:t>
            </a:r>
            <a:r>
              <a:rPr lang="tr-TR" sz="2000" dirty="0"/>
              <a:t>UYANACAKSANIZ BUGÜN DE </a:t>
            </a:r>
            <a:r>
              <a:rPr lang="tr-TR" sz="2000" b="1" dirty="0">
                <a:solidFill>
                  <a:srgbClr val="FF0000"/>
                </a:solidFill>
              </a:rPr>
              <a:t>AYNI SAATTE </a:t>
            </a:r>
            <a:r>
              <a:rPr lang="tr-TR" sz="2000" dirty="0"/>
              <a:t>UYANIN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SİZİ YORACAK AKTİVİTELERDEN </a:t>
            </a:r>
            <a:r>
              <a:rPr lang="tr-TR" sz="2000" b="1" dirty="0">
                <a:solidFill>
                  <a:srgbClr val="FF0000"/>
                </a:solidFill>
              </a:rPr>
              <a:t>UZAK DURUN.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756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9AE0DA-2405-459C-A52D-A1985E588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838699" cy="1280890"/>
          </a:xfrm>
        </p:spPr>
        <p:txBody>
          <a:bodyPr/>
          <a:lstStyle/>
          <a:p>
            <a:pPr algn="ctr"/>
            <a:r>
              <a:rPr kumimoji="0" lang="tr-TR" sz="3600" b="1" i="0" u="none" strike="noStrike" kern="1200" cap="none" spc="0" normalizeH="0" baseline="0" noProof="0" dirty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nivers" panose="020B0503020202020204" pitchFamily="34" charset="0"/>
                <a:ea typeface="+mj-ea"/>
                <a:cs typeface="+mj-cs"/>
              </a:rPr>
              <a:t>SINAVDAN BİR GÜN ÖNCE</a:t>
            </a:r>
            <a:endParaRPr lang="tr-TR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51312B4A-10C9-4EB2-A9F4-E01C0253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>
            <a:normAutofit/>
          </a:bodyPr>
          <a:lstStyle/>
          <a:p>
            <a:r>
              <a:rPr lang="tr-TR" sz="2000" dirty="0">
                <a:cs typeface="Times New Roman" panose="02020603050405020304" pitchFamily="18" charset="0"/>
              </a:rPr>
              <a:t>KONULARI UNUTTUM DİYE </a:t>
            </a:r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ENDİŞEYE KAPILMA!</a:t>
            </a:r>
          </a:p>
          <a:p>
            <a:endParaRPr lang="tr-TR" sz="2000" dirty="0">
              <a:cs typeface="Times New Roman" panose="02020603050405020304" pitchFamily="18" charset="0"/>
            </a:endParaRPr>
          </a:p>
          <a:p>
            <a:r>
              <a:rPr lang="tr-TR" sz="2000" dirty="0">
                <a:cs typeface="Times New Roman" panose="02020603050405020304" pitchFamily="18" charset="0"/>
              </a:rPr>
              <a:t>DERT ETME! BİLGİLER SINAV BAŞLAR BAŞLAMAZ TIPKI DENEME SINAVINDAKİ GİBİ </a:t>
            </a:r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KENDİLİĞİNDEN ORTAYA ÇIKACAKTIR</a:t>
            </a:r>
            <a:r>
              <a:rPr lang="tr-TR" sz="2000" dirty="0">
                <a:cs typeface="Times New Roman" panose="02020603050405020304" pitchFamily="18" charset="0"/>
              </a:rPr>
              <a:t>!.</a:t>
            </a:r>
          </a:p>
          <a:p>
            <a:endParaRPr lang="tr-TR" sz="2000" dirty="0">
              <a:cs typeface="Times New Roman" panose="02020603050405020304" pitchFamily="18" charset="0"/>
            </a:endParaRPr>
          </a:p>
          <a:p>
            <a:r>
              <a:rPr lang="tr-TR" sz="2000" dirty="0">
                <a:cs typeface="Times New Roman" panose="02020603050405020304" pitchFamily="18" charset="0"/>
              </a:rPr>
              <a:t>TELEVİZYON KARŞISINA GEÇİP SAATLERCE </a:t>
            </a:r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ZİHNİNİ UYUŞTURMA</a:t>
            </a:r>
            <a:r>
              <a:rPr lang="tr-TR" sz="2000" dirty="0">
                <a:cs typeface="Times New Roman" panose="02020603050405020304" pitchFamily="18" charset="0"/>
              </a:rPr>
              <a:t>!</a:t>
            </a:r>
          </a:p>
          <a:p>
            <a:endParaRPr lang="tr-TR" sz="2000" dirty="0">
              <a:cs typeface="Times New Roman" panose="02020603050405020304" pitchFamily="18" charset="0"/>
            </a:endParaRPr>
          </a:p>
          <a:p>
            <a:r>
              <a:rPr lang="tr-TR" sz="2000" dirty="0">
                <a:cs typeface="Times New Roman" panose="02020603050405020304" pitchFamily="18" charset="0"/>
              </a:rPr>
              <a:t>CİPS, KOLA, GEVREK GİBİ HAZIR GIDALARDAN </a:t>
            </a:r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UZAK DUR</a:t>
            </a:r>
            <a:r>
              <a:rPr lang="tr-TR" sz="2000" dirty="0">
                <a:cs typeface="Times New Roman" panose="02020603050405020304" pitchFamily="18" charset="0"/>
              </a:rPr>
              <a:t>!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3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4EFACB-42DA-4BF1-A16B-E80C401C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7" y="681134"/>
            <a:ext cx="9573175" cy="1223865"/>
          </a:xfrm>
        </p:spPr>
        <p:txBody>
          <a:bodyPr/>
          <a:lstStyle/>
          <a:p>
            <a:pPr algn="ctr"/>
            <a:r>
              <a:rPr lang="tr-TR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SINAV AKŞAMI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D84DEC-44C3-4E37-B0A4-6823DA5C7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"YATMADAN ÖNCE  </a:t>
            </a:r>
            <a:r>
              <a:rPr lang="tr-TR" sz="2000" b="1" dirty="0">
                <a:solidFill>
                  <a:srgbClr val="FF0000"/>
                </a:solidFill>
              </a:rPr>
              <a:t>NÜFUS CÜZDANINIZI, İKİ ADET YUMUŞAK UÇLU KALEMİNİZİ, SİLGİNİZİ ,KALEMTIRAŞINIZI, ŞEKER VE SUYUNUZU, </a:t>
            </a:r>
            <a:r>
              <a:rPr lang="tr-TR" sz="2000" dirty="0"/>
              <a:t>HAZIR EDİN VE BİR ARAYA KOYUN.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SINAV AKŞAMI </a:t>
            </a:r>
            <a:r>
              <a:rPr lang="tr-TR" sz="2000" b="1" dirty="0">
                <a:solidFill>
                  <a:srgbClr val="FF0000"/>
                </a:solidFill>
              </a:rPr>
              <a:t>EN GEÇ SAAT 23’ TE </a:t>
            </a:r>
            <a:r>
              <a:rPr lang="tr-TR" sz="2000" dirty="0"/>
              <a:t>YATMIŞ OLUN.</a:t>
            </a:r>
          </a:p>
          <a:p>
            <a:endParaRPr lang="tr-TR" sz="2000" dirty="0"/>
          </a:p>
          <a:p>
            <a:r>
              <a:rPr lang="tr-TR" sz="2000" dirty="0"/>
              <a:t>UYUMAKTA ZORLANIRSAN </a:t>
            </a:r>
            <a:r>
              <a:rPr lang="tr-TR" sz="2000" b="1" dirty="0">
                <a:solidFill>
                  <a:srgbClr val="FF0000"/>
                </a:solidFill>
              </a:rPr>
              <a:t>KİTAP OKUYABİLİR ,ILIK BİR DUŞ </a:t>
            </a:r>
            <a:r>
              <a:rPr lang="tr-TR" sz="2000" dirty="0"/>
              <a:t>ALABİLİRSİN.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29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91823CC-EABF-482E-9AAB-2679EEA4B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-21990"/>
            <a:ext cx="11597951" cy="6879990"/>
          </a:xfrm>
        </p:spPr>
      </p:pic>
    </p:spTree>
    <p:extLst>
      <p:ext uri="{BB962C8B-B14F-4D97-AF65-F5344CB8AC3E}">
        <p14:creationId xmlns:p14="http://schemas.microsoft.com/office/powerpoint/2010/main" val="230031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4EFACB-42DA-4BF1-A16B-E80C401C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SINAV SABAHI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D84DEC-44C3-4E37-B0A4-6823DA5C7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1" y="1418253"/>
            <a:ext cx="9358571" cy="5225143"/>
          </a:xfrm>
        </p:spPr>
        <p:txBody>
          <a:bodyPr>
            <a:normAutofit/>
          </a:bodyPr>
          <a:lstStyle/>
          <a:p>
            <a:r>
              <a:rPr lang="tr-TR" sz="2000" dirty="0"/>
              <a:t>Sınav sabahı hazırlıkları tamamlamak ve sınava yetişebilmek için </a:t>
            </a:r>
            <a:r>
              <a:rPr lang="tr-TR" sz="2000" b="1" dirty="0">
                <a:solidFill>
                  <a:srgbClr val="FF0000"/>
                </a:solidFill>
              </a:rPr>
              <a:t>erken kalkınız. </a:t>
            </a:r>
          </a:p>
          <a:p>
            <a:endParaRPr lang="tr-TR" sz="2000" dirty="0"/>
          </a:p>
          <a:p>
            <a:r>
              <a:rPr lang="tr-TR" sz="2000" dirty="0"/>
              <a:t>Sınava,  </a:t>
            </a:r>
            <a:r>
              <a:rPr lang="tr-TR" sz="2000" b="1" dirty="0">
                <a:solidFill>
                  <a:srgbClr val="FF0000"/>
                </a:solidFill>
              </a:rPr>
              <a:t>iyi bir kahvaltı </a:t>
            </a:r>
            <a:r>
              <a:rPr lang="tr-TR" sz="2000" dirty="0"/>
              <a:t>yaparak giriniz. Zihni açar diye </a:t>
            </a:r>
            <a:r>
              <a:rPr lang="tr-TR" sz="2000" b="1" dirty="0">
                <a:solidFill>
                  <a:srgbClr val="FF0000"/>
                </a:solidFill>
              </a:rPr>
              <a:t>midenizi bozacak yiyecek ve içeceklerden </a:t>
            </a:r>
            <a:r>
              <a:rPr lang="tr-TR" sz="2000" dirty="0"/>
              <a:t>uzak durunuz. </a:t>
            </a:r>
          </a:p>
          <a:p>
            <a:endParaRPr lang="tr-TR" sz="2000" dirty="0"/>
          </a:p>
          <a:p>
            <a:r>
              <a:rPr lang="tr-TR" sz="2000" dirty="0"/>
              <a:t>Kahvaltıda </a:t>
            </a:r>
            <a:r>
              <a:rPr lang="tr-TR" sz="2000" b="1" dirty="0">
                <a:solidFill>
                  <a:srgbClr val="FF0000"/>
                </a:solidFill>
              </a:rPr>
              <a:t>aşırı tatlı ,tuzlu ve sıvı </a:t>
            </a:r>
            <a:r>
              <a:rPr lang="tr-TR" sz="2000" dirty="0"/>
              <a:t>tüketmeyiniz.</a:t>
            </a:r>
          </a:p>
          <a:p>
            <a:endParaRPr lang="tr-TR" sz="2000" dirty="0"/>
          </a:p>
          <a:p>
            <a:r>
              <a:rPr lang="tr-TR" sz="2000" dirty="0"/>
              <a:t>Kahvaltıda </a:t>
            </a:r>
            <a:r>
              <a:rPr lang="tr-TR" sz="2000" b="1" dirty="0">
                <a:solidFill>
                  <a:srgbClr val="FF0000"/>
                </a:solidFill>
              </a:rPr>
              <a:t>haşlanmış yumurta ile ceviz ,badem , fındık </a:t>
            </a:r>
            <a:r>
              <a:rPr lang="tr-TR" sz="2000" dirty="0"/>
              <a:t>gibi kuru yemişler yemek sizi uzun süre tok tutar.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kumimoji="0" lang="en-US" sz="2000" i="0" u="none" strike="noStrike" kern="1200" normalizeH="0" baseline="0" noProof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Sınava </a:t>
            </a:r>
            <a:r>
              <a:rPr kumimoji="0" lang="tr-TR" sz="20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tüm </a:t>
            </a:r>
            <a:r>
              <a:rPr kumimoji="0" lang="en-US" sz="20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a</a:t>
            </a:r>
            <a:r>
              <a:rPr lang="tr-TR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kumimoji="0" lang="en-US" sz="20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le </a:t>
            </a:r>
            <a:r>
              <a:rPr lang="tr-TR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beraber</a:t>
            </a:r>
            <a:r>
              <a:rPr kumimoji="0" lang="en-US" sz="20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gitmeyin</a:t>
            </a:r>
            <a:r>
              <a:rPr kumimoji="0" lang="en-US" sz="20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000" i="0" u="none" strike="noStrike" kern="1200" normalizeH="0" baseline="0" noProof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bu </a:t>
            </a:r>
            <a:r>
              <a:rPr lang="tr-TR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kumimoji="0" lang="tr-TR" sz="2000" i="0" u="none" strike="noStrike" kern="1200" normalizeH="0" baseline="0" noProof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ende baskıyı arttırır </a:t>
            </a:r>
            <a:r>
              <a:rPr kumimoji="0" lang="en-US" sz="2000" i="0" u="none" strike="noStrike" kern="1200" normalizeH="0" baseline="0" noProof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!</a:t>
            </a:r>
          </a:p>
          <a:p>
            <a:endParaRPr lang="tr-TR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727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4EFACB-42DA-4BF1-A16B-E80C401C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tr-TR" sz="3600" b="1" i="0" u="none" strike="noStrike" kern="1200" cap="none" spc="0" normalizeH="0" baseline="0" noProof="0" dirty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SINAV SABAHI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D84DEC-44C3-4E37-B0A4-6823DA5C7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073" y="1660849"/>
            <a:ext cx="9470539" cy="4250373"/>
          </a:xfrm>
        </p:spPr>
        <p:txBody>
          <a:bodyPr>
            <a:normAutofit/>
          </a:bodyPr>
          <a:lstStyle/>
          <a:p>
            <a:r>
              <a:rPr lang="tr-TR" dirty="0"/>
              <a:t>Mevsimin yaz olması ve heyecana bağlı olarak boğazların kurumaması için </a:t>
            </a:r>
            <a:r>
              <a:rPr lang="tr-TR" sz="2000" b="1" dirty="0">
                <a:solidFill>
                  <a:srgbClr val="FF0000"/>
                </a:solidFill>
              </a:rPr>
              <a:t>su,</a:t>
            </a:r>
            <a:r>
              <a:rPr lang="tr-TR" sz="2000" dirty="0"/>
              <a:t>  strese bağlı olarak düşebilecek kan şekeri içinde </a:t>
            </a:r>
            <a:r>
              <a:rPr lang="tr-TR" sz="2000" b="1" dirty="0">
                <a:solidFill>
                  <a:srgbClr val="FF0000"/>
                </a:solidFill>
              </a:rPr>
              <a:t>şeker </a:t>
            </a:r>
            <a:r>
              <a:rPr lang="tr-TR" sz="2000" dirty="0"/>
              <a:t>almayı da unutmayınız. </a:t>
            </a:r>
          </a:p>
          <a:p>
            <a:endParaRPr lang="tr-TR" sz="2000" dirty="0"/>
          </a:p>
          <a:p>
            <a:r>
              <a:rPr lang="tr-TR" sz="2000" dirty="0"/>
              <a:t>Yanınıza mutlaka </a:t>
            </a:r>
            <a:r>
              <a:rPr lang="tr-TR" sz="2000" b="1" dirty="0">
                <a:solidFill>
                  <a:srgbClr val="FF0000"/>
                </a:solidFill>
              </a:rPr>
              <a:t>mendil </a:t>
            </a:r>
            <a:r>
              <a:rPr lang="tr-TR" sz="2000" dirty="0"/>
              <a:t>bulundurunuz.</a:t>
            </a:r>
          </a:p>
          <a:p>
            <a:endParaRPr lang="tr-TR" sz="20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Sınava tüm ihtiyaçlarınızı karşılamış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olarak giriniz 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lang="tr-TR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tr-T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Üzerine </a:t>
            </a:r>
            <a:r>
              <a:rPr lang="tr-TR" sz="2000" b="1" dirty="0">
                <a:solidFill>
                  <a:srgbClr val="FF0000"/>
                </a:solidFill>
                <a:latin typeface="Century Gothic" panose="020B0502020202020204"/>
              </a:rPr>
              <a:t>rahat </a:t>
            </a:r>
            <a:r>
              <a:rPr lang="tr-T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olabileceğin kıyafetler giy…</a:t>
            </a:r>
            <a:endParaRPr lang="tr-TR" sz="2000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299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A6EA7-2BA9-42D1-9F7F-BA76B269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644" y="569168"/>
            <a:ext cx="4246414" cy="1194318"/>
          </a:xfrm>
        </p:spPr>
        <p:txBody>
          <a:bodyPr/>
          <a:lstStyle/>
          <a:p>
            <a:pPr algn="ctr"/>
            <a:r>
              <a:rPr kumimoji="0" lang="tr-TR" sz="3600" b="1" i="0" u="none" strike="noStrike" kern="1200" cap="none" spc="0" normalizeH="0" baseline="0" noProof="0" dirty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SINAV SABAHI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45D710-B7FB-404F-A2CC-542920DE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461" y="1343609"/>
            <a:ext cx="9881119" cy="5355772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r>
              <a:rPr lang="tr-TR" sz="1900" dirty="0"/>
              <a:t>Kimlik kontrolleri ve salonlara yerleştirmenin zamanında yapılabilmesi için öğrenciler </a:t>
            </a:r>
            <a:r>
              <a:rPr lang="tr-TR" sz="1900" b="1" dirty="0">
                <a:solidFill>
                  <a:srgbClr val="FF0000"/>
                </a:solidFill>
              </a:rPr>
              <a:t>en geç saat 09.00’da sınava </a:t>
            </a:r>
            <a:r>
              <a:rPr lang="tr-TR" sz="1900" dirty="0"/>
              <a:t>girecekleri binada hazır bulunacaktır.</a:t>
            </a:r>
          </a:p>
          <a:p>
            <a:endParaRPr lang="tr-TR" sz="1900" dirty="0"/>
          </a:p>
          <a:p>
            <a:r>
              <a:rPr lang="tr-TR" sz="1900" dirty="0"/>
              <a:t>	</a:t>
            </a:r>
            <a:r>
              <a:rPr lang="tr-TR" sz="1900" b="1" dirty="0">
                <a:solidFill>
                  <a:srgbClr val="FF0000"/>
                </a:solidFill>
              </a:rPr>
              <a:t>Öğrenciler sınava gelirken yanlarında geçerli kimlik belgesi </a:t>
            </a:r>
            <a:r>
              <a:rPr lang="tr-TR" sz="1900" dirty="0"/>
              <a:t>(T.C. kimlik numaralı nüfus cüzdanı veya T.C. kimlik kartı )ile </a:t>
            </a:r>
            <a:r>
              <a:rPr lang="tr-TR" sz="1900" b="1" dirty="0">
                <a:solidFill>
                  <a:srgbClr val="FF0000"/>
                </a:solidFill>
              </a:rPr>
              <a:t>en az iki adet koyu siyah ve yumuşak kurşun kalem, kalemtıraş ve leke bırakmayan yumuşak silgi bulunduracaktır</a:t>
            </a:r>
            <a:r>
              <a:rPr lang="tr-TR" sz="1900" dirty="0"/>
              <a:t>. Öğrenciler sınav salonlarına </a:t>
            </a:r>
            <a:r>
              <a:rPr lang="tr-TR" sz="1900" b="1" dirty="0">
                <a:solidFill>
                  <a:srgbClr val="FF0000"/>
                </a:solidFill>
              </a:rPr>
              <a:t>bandajı çıkarılmış şeffaf pet şişe içerisinde su </a:t>
            </a:r>
            <a:r>
              <a:rPr lang="tr-TR" sz="1900" dirty="0"/>
              <a:t>getirebileceklerdir.</a:t>
            </a:r>
          </a:p>
          <a:p>
            <a:endParaRPr lang="tr-TR" sz="1900" dirty="0"/>
          </a:p>
          <a:p>
            <a:r>
              <a:rPr lang="tr-TR" sz="1900" dirty="0"/>
              <a:t>Sınavın başlamasından itibaren </a:t>
            </a:r>
            <a:r>
              <a:rPr lang="tr-TR" sz="1900" b="1" dirty="0">
                <a:solidFill>
                  <a:srgbClr val="FF0000"/>
                </a:solidFill>
              </a:rPr>
              <a:t>ilk 15 dakika içerisinde sınav binasına gelen </a:t>
            </a:r>
            <a:r>
              <a:rPr lang="tr-TR" sz="1900" dirty="0"/>
              <a:t>öğrencilerin sınava katılabilir. Bu öğrencilere ek süre verilmez. </a:t>
            </a:r>
            <a:r>
              <a:rPr lang="tr-TR" sz="1900" b="1" dirty="0">
                <a:solidFill>
                  <a:srgbClr val="FF0000"/>
                </a:solidFill>
              </a:rPr>
              <a:t>Sınava15 dakikadan sonra gelen öğrenciler sınava almaz. </a:t>
            </a:r>
          </a:p>
          <a:p>
            <a:endParaRPr lang="tr-TR" sz="1900" dirty="0"/>
          </a:p>
          <a:p>
            <a:r>
              <a:rPr lang="tr-TR" sz="1900" b="1" dirty="0">
                <a:solidFill>
                  <a:srgbClr val="FF0000"/>
                </a:solidFill>
              </a:rPr>
              <a:t>Sınavın ilk 30 ve son 15 </a:t>
            </a:r>
            <a:r>
              <a:rPr lang="tr-TR" sz="1900" dirty="0"/>
              <a:t>dakikasında sınav salonundan çıkılmaz.</a:t>
            </a:r>
          </a:p>
          <a:p>
            <a:endParaRPr lang="tr-TR" sz="1900" dirty="0"/>
          </a:p>
          <a:p>
            <a:r>
              <a:rPr lang="tr-TR" sz="1900" dirty="0"/>
              <a:t>Sınavda A, B, C ve D olmak üzere dört kitapçık bulunmaktadır.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2990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4EFACB-42DA-4BF1-A16B-E80C401C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3600" b="1" i="0" u="none" strike="noStrike" kern="1200" cap="none" spc="0" normalizeH="0" baseline="0" noProof="0" dirty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SINAV ANINDA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D84DEC-44C3-4E37-B0A4-6823DA5C7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Paragraf sorularında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önce soru kökünü okuyun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sonra paragrafı okuyunuz.</a:t>
            </a:r>
            <a:endParaRPr lang="tr-TR" dirty="0"/>
          </a:p>
          <a:p>
            <a:endParaRPr lang="tr-TR" dirty="0"/>
          </a:p>
          <a:p>
            <a:r>
              <a:rPr lang="tr-TR" dirty="0"/>
              <a:t>Soru köklerindeki </a:t>
            </a:r>
            <a:r>
              <a:rPr lang="tr-TR" b="1" dirty="0">
                <a:solidFill>
                  <a:srgbClr val="FF0000"/>
                </a:solidFill>
              </a:rPr>
              <a:t>“olamaz, değildir</a:t>
            </a:r>
            <a:r>
              <a:rPr lang="tr-TR" dirty="0"/>
              <a:t>... gibi” ifadelere dikkat ediniz. </a:t>
            </a:r>
          </a:p>
          <a:p>
            <a:endParaRPr lang="tr-TR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Çözemediğiniz sorular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için telaşlanmayınız. Yapabileceğiniz sorulara geçiniz.</a:t>
            </a:r>
            <a:endParaRPr lang="tr-TR" dirty="0"/>
          </a:p>
          <a:p>
            <a:endParaRPr lang="tr-TR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Sorularla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inatlaşmayınız</a:t>
            </a:r>
            <a:r>
              <a:rPr lang="tr-TR" b="1" dirty="0">
                <a:solidFill>
                  <a:srgbClr val="FF0000"/>
                </a:solidFill>
                <a:latin typeface="Century Gothic" panose="020B0502020202020204"/>
              </a:rPr>
              <a:t>.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Peş peşe zor soru geldiğinde </a:t>
            </a:r>
            <a:r>
              <a:rPr kumimoji="0" lang="tr-TR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moralimi bozmuyorum</a:t>
            </a: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074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7D0B21-97C9-4C6F-B125-DB2C677C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nivers" panose="020B0503020202020204" pitchFamily="34" charset="0"/>
              </a:rPr>
              <a:t>BU SEMİNERDE NELERDEN BAHSEDECEĞİZ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D5E00E-8A86-4243-BCD7-E39622AEC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503020202020204" pitchFamily="34" charset="0"/>
              </a:rPr>
              <a:t>LGS SÜRESİ ve BAŞLAMA SAATİ</a:t>
            </a:r>
          </a:p>
          <a:p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503020202020204" pitchFamily="34" charset="0"/>
              </a:rPr>
              <a:t>LGS ÖNCESİ HİSLERİMİZ</a:t>
            </a:r>
          </a:p>
          <a:p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503020202020204" pitchFamily="34" charset="0"/>
              </a:rPr>
              <a:t>LGS SON HAFTASI TAKTİKLERİ</a:t>
            </a:r>
          </a:p>
          <a:p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503020202020204" pitchFamily="34" charset="0"/>
              </a:rPr>
              <a:t>SINAVDAN BİR GÜN ÖNCE</a:t>
            </a:r>
          </a:p>
          <a:p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503020202020204" pitchFamily="34" charset="0"/>
              </a:rPr>
              <a:t>LGS AKŞAMI HAZIRLIKLARI </a:t>
            </a:r>
          </a:p>
          <a:p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503020202020204" pitchFamily="34" charset="0"/>
              </a:rPr>
              <a:t>LGS SABAHI HAZIRLIKLARI</a:t>
            </a:r>
          </a:p>
          <a:p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503020202020204" pitchFamily="34" charset="0"/>
              </a:rPr>
              <a:t>LGS DE SINAV TAKTİKLERİ</a:t>
            </a:r>
          </a:p>
        </p:txBody>
      </p:sp>
    </p:spTree>
    <p:extLst>
      <p:ext uri="{BB962C8B-B14F-4D97-AF65-F5344CB8AC3E}">
        <p14:creationId xmlns:p14="http://schemas.microsoft.com/office/powerpoint/2010/main" val="672907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4EFACB-42DA-4BF1-A16B-E80C401C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3600" b="1" i="0" u="none" strike="noStrike" kern="1200" cap="none" spc="0" normalizeH="0" baseline="0" noProof="0" dirty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SINAV ANINDA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D84DEC-44C3-4E37-B0A4-6823DA5C7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363" y="1904999"/>
            <a:ext cx="9582539" cy="474772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Kaydırma yapmamak </a:t>
            </a:r>
            <a:r>
              <a:rPr lang="tr-TR" b="1" dirty="0">
                <a:solidFill>
                  <a:srgbClr val="FF0000"/>
                </a:solidFill>
              </a:rPr>
              <a:t>için cevap kağıdında boş bıraktığınız sorunun yanına </a:t>
            </a:r>
            <a:r>
              <a:rPr lang="tr-TR" dirty="0"/>
              <a:t>işaret koyunuz.</a:t>
            </a:r>
          </a:p>
          <a:p>
            <a:endParaRPr lang="tr-TR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Cevapları kodlamayı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 sona bırakmıyoruz.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Kodlamaları yaparken ilgili alan dışına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taşırma, sildiğin cevaptan iz kalmasın.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Cevapları kodlarken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içimden sessizce tekrar ediyorum “1 A, 2 D ,3 C“ şeklinde.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lang="tr-TR" dirty="0"/>
          </a:p>
          <a:p>
            <a:endParaRPr lang="tr-TR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Kodlama:Tek,tek,sayfa sayfa ,üçer ,beşer … gibi kodlamalar yapılabilir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Sizlere kolay gelen hangisi ise onu kullanın.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Önceden hangi tür kodlama kullanıyorsanız sınav anında değiştirmeyin eskisini kullanınız.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633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3E8F2E-659D-4BEF-AB61-355708BA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3600" b="1" i="0" u="none" strike="noStrike" kern="1200" cap="none" spc="0" normalizeH="0" baseline="0" noProof="0" dirty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SINAV ANINDA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FE5C25-428C-4235-8E30-0E61A9FB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02229"/>
            <a:ext cx="8915400" cy="4408993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Bazı soruları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yanlış cevapları eleyerek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çözebilirsiniz unutmayınız.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Bilmediğiniz soruları kesinlikle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boş bırakınız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Yanlış 1 Doğruyu götürüyor . 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Sınavda atacaksanız soru seçeneklerini iki şıkka indirmeden atmayınız.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lang="tr-TR" dirty="0"/>
          </a:p>
          <a:p>
            <a:r>
              <a:rPr lang="tr-TR" dirty="0"/>
              <a:t>Sınav süresini </a:t>
            </a:r>
            <a:r>
              <a:rPr lang="tr-TR" b="1" dirty="0">
                <a:solidFill>
                  <a:srgbClr val="FF0000"/>
                </a:solidFill>
              </a:rPr>
              <a:t>sonuna kadar kullanmaya </a:t>
            </a:r>
            <a:r>
              <a:rPr lang="tr-TR" dirty="0"/>
              <a:t>çalışınız 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1888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D7D947-06BE-4473-AC18-16F22BD5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3600" b="1" i="0" u="none" strike="noStrike" kern="1200" cap="none" spc="0" normalizeH="0" baseline="0" noProof="0" dirty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SINAV ANINDA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519A39-A757-47E9-AB45-C7AAF597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9511"/>
            <a:ext cx="8915400" cy="476794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Sözelde </a:t>
            </a:r>
            <a:r>
              <a:rPr lang="tr-TR" b="1" dirty="0">
                <a:solidFill>
                  <a:srgbClr val="FF0000"/>
                </a:solidFill>
                <a:latin typeface="Century Gothic" panose="020B0502020202020204"/>
              </a:rPr>
              <a:t>T</a:t>
            </a:r>
            <a:r>
              <a:rPr kumimoji="0" lang="tr-T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ürkçe’den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başlamak ,Sayısalda </a:t>
            </a:r>
            <a:r>
              <a:rPr lang="tr-TR" b="1" dirty="0">
                <a:solidFill>
                  <a:srgbClr val="FF0000"/>
                </a:solidFill>
                <a:latin typeface="Century Gothic" panose="020B0502020202020204"/>
              </a:rPr>
              <a:t>F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</a:t>
            </a: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’den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başlamak avantaj sağlar.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Alışık olduğunuz sıralamanın dışına çıkmayın.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lang="tr-TR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Kararsız kaldıktan sonra ilk işaretlediğim seçeneği (eğer aklıma yeni bir bilgi veya ipucu gelmediyse)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değiştirmiyorum 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lang="tr-TR" b="1" dirty="0">
              <a:solidFill>
                <a:srgbClr val="FF0000"/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Soruları kendi fikirleriniz doğrultusunda değil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sınav mantığı ve bilgileri doğrultusunda çözünüz.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lang="tr-TR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lang="tr-TR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6815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CB894-33CD-46A0-8F3C-8C80DF3A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3600" b="1" i="0" u="none" strike="noStrike" kern="1200" cap="none" spc="0" normalizeH="0" baseline="0" noProof="0" dirty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SINAV ANINDA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DEA331-1A2D-439A-8945-C0AEEF46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71973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Her soruyu çözdükten sonra saate bakmıyorum </a:t>
            </a:r>
            <a:r>
              <a:rPr lang="tr-TR" dirty="0"/>
              <a:t>ki zamandan dolayı panik yapmayayım 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Sayısal sorularda işlemlerimi kalem kullanarak yapıyorum , </a:t>
            </a:r>
            <a:r>
              <a:rPr lang="tr-TR" b="1" dirty="0">
                <a:solidFill>
                  <a:srgbClr val="FF0000"/>
                </a:solidFill>
              </a:rPr>
              <a:t>ZİHİNDEN ÇÖZÜM YAPMIYORUM.</a:t>
            </a: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tr-TR" b="1" dirty="0">
                <a:solidFill>
                  <a:srgbClr val="FF0000"/>
                </a:solidFill>
                <a:latin typeface="Century Gothic" panose="020B0502020202020204"/>
              </a:rPr>
              <a:t>T</a:t>
            </a:r>
            <a:r>
              <a:rPr kumimoji="0" lang="tr-T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üm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şıkları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okumadan cevabı işaretlemiyorum.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lang="tr-TR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Arka arkaya dört seçeneği işaretlemişseniz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birini yanlış yaptığınızdan şüpheleniniz. Hata bulamazsanız değiştirmeyiniz.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6950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33DE6C-AEAB-434E-BC52-17708C6D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3600" b="1" i="0" u="none" strike="noStrike" kern="1200" cap="none" spc="0" normalizeH="0" baseline="0" noProof="0" dirty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SINAV ANINDA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21B0C-4198-44A0-826F-B0704DF29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Uzun ve şekilli sorulara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ön yargılı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yaklaşmayınız.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lang="tr-TR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Önce soruyu okumalı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Sorunun üzerine biraz düşünmeden hemen şıkları okumuyorum . Soruyu anlamak önemli.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Sınavı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erken bitirip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çıkanlara veya benden daha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çabuk sayfa değiştirenlere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dikkatimi vererek  moralimi bozmuyorum.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Soru da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benden  ne isteniyorsa onu düşünüyorum .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(ne eksik, ne fazla)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784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E7D87E-95C6-4851-900F-D739BAC1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tr-TR" alt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SINAV ANINDA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002766-D8D2-4963-A7D8-E6C942890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7" y="1651517"/>
            <a:ext cx="9713167" cy="49452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lang="tr-TR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Sınavda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kendinize göre simgeler oluşturun.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Çok zor(ÇZ);Zor (Z),Uğraşırsam Yaparım(Uy),Okumalıyım(O) gibi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yapamadıklarınıza döndüğünüzde sizleri bu işaretler yönlendirecektir.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lang="tr-TR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Bütün sorulara baktıktan sonra başa dönün</a:t>
            </a:r>
            <a:r>
              <a:rPr kumimoji="0" lang="tr-T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yapamadığınız sorulara bakın ve aynı zamanda da kontrolünüzü yapın.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lang="tr-TR" b="1" dirty="0">
              <a:solidFill>
                <a:srgbClr val="FF0000"/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Cevaplamalarınız bittikten sonra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cevap anahtarınızı kontrol etmeden teslim etmeyiniz 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6880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DDA719-7822-40A0-8F1E-F34EB1C2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GEÇMİŞ OLSUN …</a:t>
            </a:r>
            <a:br>
              <a:rPr lang="tr-TR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Sınav bittikten sonra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18C96F-6C66-4B15-92CA-47DF1104C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Elinizden geleni yaptınız, bu saatten sonra beklemekten başka yapabileceğiniz bir şey yok.</a:t>
            </a:r>
            <a:br>
              <a:rPr lang="tr-TR" dirty="0"/>
            </a:br>
            <a:endParaRPr lang="tr-TR" dirty="0"/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Hayat her şekilde devam ediyor. </a:t>
            </a:r>
          </a:p>
          <a:p>
            <a:endParaRPr lang="tr-TR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nivers" panose="020B0503020202020204" pitchFamily="34" charset="0"/>
                <a:ea typeface="+mn-ea"/>
                <a:cs typeface="Times New Roman" panose="02020603050405020304" pitchFamily="18" charset="0"/>
              </a:rPr>
              <a:t>Merkezî Sınav sonuçları </a:t>
            </a:r>
            <a:r>
              <a:rPr lang="tr-TR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nivers" panose="020B0503020202020204" pitchFamily="34" charset="0"/>
                <a:cs typeface="Times New Roman" panose="02020603050405020304" pitchFamily="18" charset="0"/>
              </a:rPr>
              <a:t>11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nivers" panose="020B05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tr-TR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nivers" panose="020B0503020202020204" pitchFamily="34" charset="0"/>
                <a:cs typeface="Times New Roman" panose="02020603050405020304" pitchFamily="18" charset="0"/>
              </a:rPr>
              <a:t>T</a:t>
            </a:r>
            <a:r>
              <a:rPr kumimoji="0" lang="tr-TR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nivers" panose="020B0503020202020204" pitchFamily="34" charset="0"/>
                <a:ea typeface="+mn-ea"/>
                <a:cs typeface="Times New Roman" panose="02020603050405020304" pitchFamily="18" charset="0"/>
              </a:rPr>
              <a:t>emmuz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nivers" panose="020B0503020202020204" pitchFamily="34" charset="0"/>
                <a:ea typeface="+mn-ea"/>
                <a:cs typeface="Times New Roman" panose="02020603050405020304" pitchFamily="18" charset="0"/>
              </a:rPr>
              <a:t> 2025 tarihinde 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nivers" panose="020B0503020202020204" pitchFamily="34" charset="0"/>
                <a:ea typeface="+mn-ea"/>
                <a:cs typeface="Times New Roman" panose="02020603050405020304" pitchFamily="18" charset="0"/>
              </a:rPr>
              <a:t>https://www.meb.gov.tr 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nivers" panose="020B0503020202020204" pitchFamily="34" charset="0"/>
                <a:ea typeface="+mn-ea"/>
                <a:cs typeface="Times New Roman" panose="02020603050405020304" pitchFamily="18" charset="0"/>
              </a:rPr>
              <a:t>internet adresinde ilan edilecektir.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1299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680CE1-D43A-4D1F-A965-94EA65FA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719" y="1054359"/>
            <a:ext cx="9050693" cy="222068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7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nivers" panose="020B0503020202020204" pitchFamily="34" charset="0"/>
              </a:rPr>
              <a:t>SİZİNLEYİZ</a:t>
            </a:r>
            <a:br>
              <a:rPr lang="tr-TR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nivers" panose="020B0503020202020204" pitchFamily="34" charset="0"/>
              </a:rPr>
            </a:br>
            <a:br>
              <a:rPr lang="tr-TR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nivers" panose="020B0503020202020204" pitchFamily="34" charset="0"/>
              </a:rPr>
            </a:br>
            <a:r>
              <a:rPr lang="tr-TR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nivers" panose="020B0503020202020204" pitchFamily="34" charset="0"/>
              </a:rPr>
              <a:t>TÜM ÖĞRENCİLERİME SINAVDA BAŞARILAR DİLİYORUM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2F62D3-3B23-4058-8067-C384F65A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992" y="2817845"/>
            <a:ext cx="9190620" cy="2985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LİSE TERCİHLERİNİ BİRLİKTE YAPACAĞIZ.</a:t>
            </a:r>
          </a:p>
          <a:p>
            <a:pPr marL="0" indent="0" algn="ctr"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BİR UZMANA DANIŞMADAN TERCİHLERİNİ ONAYLATMA!!!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2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BA3FECE-4D80-4638-A159-C3707690C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3" y="385972"/>
            <a:ext cx="6550089" cy="599616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0C4FC9-801D-4F75-B8E7-2A1B632CF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94" y="385972"/>
            <a:ext cx="5971593" cy="59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B74724-7A96-46D6-96CB-D62FA48F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1054693"/>
            <a:ext cx="8911687" cy="112867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ts val="4388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134" b="0" i="0" u="none" strike="noStrike" kern="1200" cap="none" spc="0" normalizeH="0" baseline="0" noProof="0" dirty="0">
                <a:ln>
                  <a:noFill/>
                </a:ln>
                <a:solidFill>
                  <a:srgbClr val="32AB00"/>
                </a:solidFill>
                <a:effectLst/>
                <a:uLnTx/>
                <a:uFillTx/>
                <a:latin typeface="Baloo"/>
                <a:ea typeface="+mn-ea"/>
                <a:cs typeface="+mn-cs"/>
              </a:rPr>
              <a:t>SINAV ÖNCESİ</a:t>
            </a:r>
            <a:r>
              <a:rPr lang="tr-TR" sz="3134" dirty="0">
                <a:solidFill>
                  <a:srgbClr val="32AB00"/>
                </a:solidFill>
                <a:latin typeface="Baloo"/>
                <a:ea typeface="+mn-ea"/>
                <a:cs typeface="+mn-cs"/>
              </a:rPr>
              <a:t> </a:t>
            </a:r>
            <a:br>
              <a:rPr lang="tr-TR" sz="3134" dirty="0">
                <a:solidFill>
                  <a:srgbClr val="32AB00"/>
                </a:solidFill>
                <a:latin typeface="Baloo"/>
                <a:ea typeface="+mn-ea"/>
                <a:cs typeface="+mn-cs"/>
              </a:rPr>
            </a:br>
            <a:r>
              <a:rPr kumimoji="0" lang="en-US" sz="3134" b="0" i="0" u="none" strike="noStrike" kern="1200" cap="none" spc="0" normalizeH="0" baseline="0" noProof="0" dirty="0">
                <a:ln>
                  <a:noFill/>
                </a:ln>
                <a:solidFill>
                  <a:srgbClr val="32AB00"/>
                </a:solidFill>
                <a:effectLst/>
                <a:uLnTx/>
                <a:uFillTx/>
                <a:latin typeface="Baloo"/>
                <a:ea typeface="+mn-ea"/>
                <a:cs typeface="+mn-cs"/>
              </a:rPr>
              <a:t>SON GÜNLERDE BİR ÇOK ÖĞRENCİ;</a:t>
            </a:r>
            <a:br>
              <a:rPr kumimoji="0" lang="en-US" sz="3134" b="0" i="0" u="none" strike="noStrike" kern="1200" cap="none" spc="0" normalizeH="0" baseline="0" noProof="0" dirty="0">
                <a:ln>
                  <a:noFill/>
                </a:ln>
                <a:solidFill>
                  <a:srgbClr val="32AB00"/>
                </a:solidFill>
                <a:effectLst/>
                <a:uLnTx/>
                <a:uFillTx/>
                <a:latin typeface="Baloo"/>
                <a:ea typeface="+mn-ea"/>
                <a:cs typeface="+mn-cs"/>
              </a:rPr>
            </a:b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4FAD457-E101-4192-83DA-0C9534BA3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339" y="85009"/>
            <a:ext cx="878797" cy="779863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3047BE-42A3-4DFA-A5DF-2D9B0B42A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1698" y="597159"/>
            <a:ext cx="4394718" cy="905070"/>
          </a:xfrm>
        </p:spPr>
        <p:txBody>
          <a:bodyPr/>
          <a:lstStyle/>
          <a:p>
            <a:r>
              <a:rPr lang="tr-TR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NELER HİSSEDİLİR ?</a:t>
            </a:r>
            <a:endParaRPr lang="tr-TR" sz="3600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45BBC9A-4E55-4EBF-986F-BBE173BCC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6028" y="2542510"/>
            <a:ext cx="4342893" cy="3354060"/>
          </a:xfrm>
        </p:spPr>
        <p:txBody>
          <a:bodyPr/>
          <a:lstStyle/>
          <a:p>
            <a:r>
              <a:rPr lang="tr-TR" dirty="0"/>
              <a:t>Kaygı ve stres hisseder,</a:t>
            </a:r>
          </a:p>
          <a:p>
            <a:endParaRPr lang="tr-TR" dirty="0"/>
          </a:p>
          <a:p>
            <a:r>
              <a:rPr lang="tr-TR" dirty="0"/>
              <a:t>Yanlış yapılan her soru büyütülür,</a:t>
            </a:r>
          </a:p>
          <a:p>
            <a:endParaRPr lang="tr-TR" dirty="0"/>
          </a:p>
          <a:p>
            <a:r>
              <a:rPr lang="tr-TR" dirty="0"/>
              <a:t>Eksiğinin çok olduğunu düşünür,</a:t>
            </a:r>
          </a:p>
          <a:p>
            <a:endParaRPr lang="tr-TR" dirty="0"/>
          </a:p>
          <a:p>
            <a:r>
              <a:rPr lang="tr-TR" dirty="0"/>
              <a:t>Şimdiye kadar bir şey yapmadığını hisseder,</a:t>
            </a:r>
          </a:p>
          <a:p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39637D6-B077-43CE-9BAE-C53D63042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2974" y="4833256"/>
            <a:ext cx="3908480" cy="1866123"/>
          </a:xfrm>
        </p:spPr>
        <p:txBody>
          <a:bodyPr/>
          <a:lstStyle/>
          <a:p>
            <a:r>
              <a:rPr lang="tr-TR" sz="2000" b="1" dirty="0">
                <a:solidFill>
                  <a:srgbClr val="00B050"/>
                </a:solidFill>
              </a:rPr>
              <a:t>Bu hisleri ara ara hissetmen çok normal , önemli olan bu hislerin yapacaklarının önüne geçmemesidir.</a:t>
            </a:r>
          </a:p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8879C31-D155-44A3-822D-A175D948D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3908480" cy="2156891"/>
          </a:xfrm>
        </p:spPr>
        <p:txBody>
          <a:bodyPr/>
          <a:lstStyle/>
          <a:p>
            <a:r>
              <a:rPr lang="tr-TR" dirty="0"/>
              <a:t>Yaptığı doğruları görmezden gelir,</a:t>
            </a:r>
          </a:p>
          <a:p>
            <a:endParaRPr lang="tr-TR" dirty="0"/>
          </a:p>
          <a:p>
            <a:r>
              <a:rPr lang="tr-TR" dirty="0"/>
              <a:t>Denemelerinde daha çok yanlış yaptığını düşünür...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053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6B7227-E119-4FD8-AA84-72111351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976" y="624110"/>
            <a:ext cx="9134635" cy="172720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Unutma az kaygı iyidir,, </a:t>
            </a:r>
            <a:br>
              <a:rPr lang="tr-TR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tr-TR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yüksek kaygı zararlı, </a:t>
            </a:r>
            <a:br>
              <a:rPr lang="tr-TR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tr-TR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kaygısızlık daha da zararlıdır…</a:t>
            </a:r>
            <a:br>
              <a:rPr lang="tr-TR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tr-TR" b="1" dirty="0">
              <a:ln w="95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567C64C-CCCF-47FE-B438-62028E604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47461" y="2425959"/>
            <a:ext cx="6036905" cy="4301412"/>
          </a:xfrm>
        </p:spPr>
        <p:txBody>
          <a:bodyPr>
            <a:normAutofit lnSpcReduction="10000"/>
          </a:bodyPr>
          <a:lstStyle/>
          <a:p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Sınavın yaklaşmasından dolayı kaygı ve heyecanımız artabilir. </a:t>
            </a:r>
          </a:p>
          <a:p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Dikkat etmemiz gereken nokta, aşırı kaygının oluşmasını engellemektir.</a:t>
            </a:r>
          </a:p>
          <a:p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Moralli ve inançlı olmalı, olumlu düşünmeli,  olumlu duygularla sınava girmelisin. Unutma Senin psikolojin nasılsa sınavda öyle olacaktır.</a:t>
            </a:r>
          </a:p>
          <a:p>
            <a:pPr marL="0" indent="0">
              <a:buNone/>
            </a:pP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Yıl boyunca emek harcadınız ve şimdi emeğinizin karşılığını alma zamanı. Amacımız gidebileceğimiz en iyi okula gitmek…</a:t>
            </a:r>
          </a:p>
          <a:p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DE5B826-B550-433A-BC54-9ADC3043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649" y="3209730"/>
            <a:ext cx="3881535" cy="34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5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A9942B-90D3-4E78-B3C8-CD3CA332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17" y="624110"/>
            <a:ext cx="973179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4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aramond"/>
              </a:rPr>
              <a:t>OLUMSUZ DÜŞÜNCELER GELİNCE </a:t>
            </a:r>
            <a:r>
              <a:rPr kumimoji="0" lang="tr-TR" altLang="tr-TR" sz="4400" b="1" i="0" u="none" strike="noStrike" kern="1200" spc="50" normalizeH="0" baseline="0" noProof="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Garamond"/>
                <a:ea typeface="+mj-ea"/>
                <a:cs typeface="+mj-cs"/>
              </a:rPr>
              <a:t>KENDİNİZİ DURDURUN</a:t>
            </a:r>
            <a:endParaRPr lang="tr-TR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6D494E-2058-4568-9D4A-233CE187C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785" y="2133600"/>
            <a:ext cx="6587412" cy="3777622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endParaRPr kumimoji="0" lang="tr-TR" altLang="tr-TR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ea typeface="+mn-ea"/>
              <a:cs typeface="+mn-cs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kumimoji="0" lang="tr-TR" altLang="tr-TR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Olumsuz düşünceler varsa hemen olumlu iç konuşmalar yapın, kendinizle sürekli olumlu iletişim kurun yani pozitif insan olmaya çalışın.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kumimoji="0" lang="tr-TR" altLang="tr-TR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ea typeface="+mn-ea"/>
              <a:cs typeface="+mn-cs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kumimoji="0" lang="tr-TR" altLang="tr-TR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Pozitif insan sürekli olumlu düşünür </a:t>
            </a:r>
            <a:r>
              <a:rPr kumimoji="0" lang="tr-TR" altLang="tr-TR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olayları,durumları</a:t>
            </a:r>
            <a:r>
              <a:rPr kumimoji="0" lang="tr-TR" altLang="tr-TR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analiz ederek yapması gereken çalışmaları </a:t>
            </a:r>
            <a:r>
              <a:rPr kumimoji="0" lang="tr-TR" altLang="tr-TR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planlar,başkalarını</a:t>
            </a:r>
            <a:r>
              <a:rPr kumimoji="0" lang="tr-TR" altLang="tr-TR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suçlamayı düşünmez .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endParaRPr lang="tr-TR" alt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defRPr/>
            </a:pPr>
            <a:r>
              <a:rPr kumimoji="0" lang="tr-TR" altLang="tr-TR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Engellerle karşılaşırsa bunu zevkle aşmanın yollarını arar. Kısaca pozitif insan sorunun değil çözümün bir parçası olur.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53E7B7B-4082-45DD-8185-A93E77134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494" y="2276670"/>
            <a:ext cx="3314389" cy="39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4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288A7A-292C-4688-A473-00E20110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768" y="335901"/>
            <a:ext cx="9545184" cy="1782147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tr-TR" altLang="tr-TR" sz="4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DOĞRU NEFES İLE SINAV ENDİŞESİNİN ÜSTESİNDEN GELEBİLİRSİN</a:t>
            </a:r>
            <a:endParaRPr lang="tr-TR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AD11B1-811F-4E17-9E71-9CCC4FBE0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882" y="2220686"/>
            <a:ext cx="7585787" cy="430141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NEFES ALMA </a:t>
            </a:r>
            <a:r>
              <a:rPr lang="tr-TR" dirty="0"/>
              <a:t>; Nefes alırken; İçinize rahatlığın, huzurun, mutluluğun dolduğunu hissedin ve vücudunuzun her köşesine ulaştığını hissedin.</a:t>
            </a:r>
          </a:p>
          <a:p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NEFES VERİRKEN </a:t>
            </a:r>
            <a:r>
              <a:rPr lang="tr-TR" dirty="0"/>
              <a:t>ise; stresinizin ve onu oluşturan etkenlerin vücudunuzdan dışarı atıldığını düşleyin.</a:t>
            </a:r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ŞİMDİ Doğru Nefes :</a:t>
            </a:r>
            <a:r>
              <a:rPr lang="tr-TR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Geriye yaslanıp gözlerimizi kapatıyoruz </a:t>
            </a:r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tr-TR" dirty="0"/>
              <a:t>tüm dikkatinizi yoğunlaştırın , burundan 4’e kadar sayarak derin nefes alıyoruz , nefesi içimizde tutup 4’e kadar sayıyoruz, 4’e kadar sayarak ağızdan nefesi veriyoruz. Bunu 5 defa tekrar edelim. Nefes burundan alınmalı ve ağızdan verilmelidir.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BB626D7-03E0-4E6A-B916-E8F2EB534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637" y="2220686"/>
            <a:ext cx="2747476" cy="43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6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BE6648-2697-4F3C-A532-5AD55859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LGS SON HAFTA TAKTİKLERİ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DDAE35-8697-408F-9312-9AB80CAFE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Kendine güvenmeli ve </a:t>
            </a:r>
            <a:r>
              <a:rPr lang="tr-TR" b="1" dirty="0">
                <a:solidFill>
                  <a:srgbClr val="FF0000"/>
                </a:solidFill>
              </a:rPr>
              <a:t>yapabileceğine inanmalısın.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Yapabileceklerine ODAKLAN</a:t>
            </a:r>
            <a:r>
              <a:rPr lang="tr-TR" dirty="0"/>
              <a:t>, YAPAMAYACAKLARINA DEĞİL…</a:t>
            </a:r>
          </a:p>
          <a:p>
            <a:endParaRPr lang="tr-TR" dirty="0"/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Asla Pes Etme, </a:t>
            </a:r>
            <a:r>
              <a:rPr lang="tr-TR" dirty="0"/>
              <a:t>PES ETMEK KAYBETMEKTİR,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549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D1A9B0-470B-4AB0-A952-3832BA9B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nivers" panose="020B0503020202020204" pitchFamily="34" charset="0"/>
              </a:rPr>
              <a:t>LGS SON HAFTA TAKTİKLERİ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7738CC-8823-4662-BA03-80780EC5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96750"/>
            <a:ext cx="8439572" cy="4385389"/>
          </a:xfrm>
        </p:spPr>
        <p:txBody>
          <a:bodyPr>
            <a:normAutofit/>
          </a:bodyPr>
          <a:lstStyle/>
          <a:p>
            <a:r>
              <a:rPr lang="tr-TR" dirty="0"/>
              <a:t>Geçen yılın </a:t>
            </a:r>
            <a:r>
              <a:rPr lang="tr-TR" b="1" dirty="0">
                <a:solidFill>
                  <a:srgbClr val="FF0000"/>
                </a:solidFill>
              </a:rPr>
              <a:t>LGS SORULARINI </a:t>
            </a:r>
            <a:r>
              <a:rPr lang="tr-TR" dirty="0"/>
              <a:t>gerçek sınavmış gibi </a:t>
            </a:r>
            <a:r>
              <a:rPr lang="tr-TR" dirty="0">
                <a:solidFill>
                  <a:srgbClr val="FF0000"/>
                </a:solidFill>
              </a:rPr>
              <a:t>saatlerine dikkat ederek </a:t>
            </a:r>
            <a:r>
              <a:rPr lang="tr-TR" dirty="0"/>
              <a:t>çözmeliyiz.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Kalan süreyi</a:t>
            </a:r>
            <a:r>
              <a:rPr lang="tr-TR" dirty="0"/>
              <a:t> daha çok ,</a:t>
            </a:r>
            <a:r>
              <a:rPr lang="tr-TR" b="1" dirty="0">
                <a:solidFill>
                  <a:srgbClr val="FF0000"/>
                </a:solidFill>
              </a:rPr>
              <a:t>soru çözerek ,deneme çözerek </a:t>
            </a:r>
            <a:r>
              <a:rPr lang="tr-TR" dirty="0"/>
              <a:t>geçirmeliyiz eksik  konularımız var ise onlara odaklanarak eksiklerimizi gidermeliyiz…</a:t>
            </a:r>
          </a:p>
          <a:p>
            <a:endParaRPr lang="tr-TR" dirty="0"/>
          </a:p>
          <a:p>
            <a:r>
              <a:rPr lang="tr-TR" dirty="0"/>
              <a:t>Kalan zamanımızı iyi değerlendirmeli </a:t>
            </a:r>
            <a:r>
              <a:rPr lang="tr-TR" b="1" dirty="0" err="1">
                <a:solidFill>
                  <a:srgbClr val="FF0000"/>
                </a:solidFill>
              </a:rPr>
              <a:t>tv</a:t>
            </a:r>
            <a:r>
              <a:rPr lang="tr-TR" b="1" dirty="0">
                <a:solidFill>
                  <a:srgbClr val="FF0000"/>
                </a:solidFill>
              </a:rPr>
              <a:t> , bilgisayar, telefonla </a:t>
            </a:r>
            <a:r>
              <a:rPr lang="tr-TR" dirty="0"/>
              <a:t>aramıza mesafe koymalıyız…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2108388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901</TotalTime>
  <Words>1354</Words>
  <Application>Microsoft Office PowerPoint</Application>
  <PresentationFormat>Geniş ekran</PresentationFormat>
  <Paragraphs>224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5" baseType="lpstr">
      <vt:lpstr>Arial</vt:lpstr>
      <vt:lpstr>Baloo</vt:lpstr>
      <vt:lpstr>Century Gothic</vt:lpstr>
      <vt:lpstr>Garamond</vt:lpstr>
      <vt:lpstr>Times New Roman</vt:lpstr>
      <vt:lpstr>Univers</vt:lpstr>
      <vt:lpstr>Wingdings 3</vt:lpstr>
      <vt:lpstr>Duman</vt:lpstr>
      <vt:lpstr>LGS DE BAŞARIYI      ARTIRACAK TAKTİKLER</vt:lpstr>
      <vt:lpstr>BU SEMİNERDE NELERDEN BAHSEDECEĞİZ</vt:lpstr>
      <vt:lpstr>PowerPoint Sunusu</vt:lpstr>
      <vt:lpstr>SINAV ÖNCESİ  SON GÜNLERDE BİR ÇOK ÖĞRENCİ; </vt:lpstr>
      <vt:lpstr>Unutma az kaygı iyidir,,  yüksek kaygı zararlı,  kaygısızlık daha da zararlıdır… </vt:lpstr>
      <vt:lpstr>OLUMSUZ DÜŞÜNCELER GELİNCE KENDİNİZİ DURDURUN</vt:lpstr>
      <vt:lpstr>DOĞRU NEFES İLE SINAV ENDİŞESİNİN ÜSTESİNDEN GELEBİLİRSİN</vt:lpstr>
      <vt:lpstr>LGS SON HAFTA TAKTİKLERİ</vt:lpstr>
      <vt:lpstr>LGS SON HAFTA TAKTİKLERİ </vt:lpstr>
      <vt:lpstr>LGS SON HAFTA TAKTİKLERİ </vt:lpstr>
      <vt:lpstr>SINAVDAN BİR GÜN ÖNCE </vt:lpstr>
      <vt:lpstr>SINAVDAN BİR GÜN ÖNCE</vt:lpstr>
      <vt:lpstr>SINAVDAN BİR GÜN ÖNCE</vt:lpstr>
      <vt:lpstr>SINAV AKŞAMI</vt:lpstr>
      <vt:lpstr>PowerPoint Sunusu</vt:lpstr>
      <vt:lpstr>SINAV SABAHI</vt:lpstr>
      <vt:lpstr>SINAV SABAHI</vt:lpstr>
      <vt:lpstr>SINAV SABAHI</vt:lpstr>
      <vt:lpstr>SINAV ANINDA</vt:lpstr>
      <vt:lpstr>SINAV ANINDA</vt:lpstr>
      <vt:lpstr>SINAV ANINDA</vt:lpstr>
      <vt:lpstr>SINAV ANINDA</vt:lpstr>
      <vt:lpstr>SINAV ANINDA</vt:lpstr>
      <vt:lpstr>SINAV ANINDA</vt:lpstr>
      <vt:lpstr>SINAV ANINDA</vt:lpstr>
      <vt:lpstr>GEÇMİŞ OLSUN …                            Sınav bittikten sonra  </vt:lpstr>
      <vt:lpstr>SİZİNLEYİZ  TÜM ÖĞRENCİLERİME SINAVDA BAŞARILAR DİLİYORUM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LGS DE BAŞARIYI ARTIRACAK TAKTİKLER</dc:title>
  <dc:creator>sevencan x</dc:creator>
  <cp:lastModifiedBy>REHBER</cp:lastModifiedBy>
  <cp:revision>73</cp:revision>
  <dcterms:created xsi:type="dcterms:W3CDTF">2021-05-29T15:57:55Z</dcterms:created>
  <dcterms:modified xsi:type="dcterms:W3CDTF">2025-06-02T07:15:53Z</dcterms:modified>
</cp:coreProperties>
</file>